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6" r:id="rId1"/>
  </p:sldMasterIdLst>
  <p:notesMasterIdLst>
    <p:notesMasterId r:id="rId20"/>
  </p:notesMasterIdLst>
  <p:sldIdLst>
    <p:sldId id="256" r:id="rId2"/>
    <p:sldId id="266" r:id="rId3"/>
    <p:sldId id="267" r:id="rId4"/>
    <p:sldId id="276" r:id="rId5"/>
    <p:sldId id="268" r:id="rId6"/>
    <p:sldId id="269" r:id="rId7"/>
    <p:sldId id="264" r:id="rId8"/>
    <p:sldId id="275" r:id="rId9"/>
    <p:sldId id="259" r:id="rId10"/>
    <p:sldId id="270" r:id="rId11"/>
    <p:sldId id="273" r:id="rId12"/>
    <p:sldId id="271" r:id="rId13"/>
    <p:sldId id="277" r:id="rId14"/>
    <p:sldId id="265" r:id="rId15"/>
    <p:sldId id="260" r:id="rId16"/>
    <p:sldId id="272" r:id="rId17"/>
    <p:sldId id="279" r:id="rId18"/>
    <p:sldId id="262"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27" autoAdjust="0"/>
    <p:restoredTop sz="89189" autoAdjust="0"/>
  </p:normalViewPr>
  <p:slideViewPr>
    <p:cSldViewPr snapToGrid="0">
      <p:cViewPr varScale="1">
        <p:scale>
          <a:sx n="82" d="100"/>
          <a:sy n="82" d="100"/>
        </p:scale>
        <p:origin x="581" y="62"/>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B6BCD71-95BF-4089-805F-E857E3C18C4C}" type="datetimeFigureOut">
              <a:rPr lang="en-IN" smtClean="0"/>
              <a:t>13-12-2021</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4C32553-6E27-4FCB-9527-2AACCE7A6E4E}" type="slidenum">
              <a:rPr lang="en-IN" smtClean="0"/>
              <a:t>‹#›</a:t>
            </a:fld>
            <a:endParaRPr lang="en-IN"/>
          </a:p>
        </p:txBody>
      </p:sp>
    </p:spTree>
    <p:extLst>
      <p:ext uri="{BB962C8B-B14F-4D97-AF65-F5344CB8AC3E}">
        <p14:creationId xmlns:p14="http://schemas.microsoft.com/office/powerpoint/2010/main" val="31563704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4C32553-6E27-4FCB-9527-2AACCE7A6E4E}" type="slidenum">
              <a:rPr lang="en-IN" smtClean="0"/>
              <a:t>1</a:t>
            </a:fld>
            <a:endParaRPr lang="en-IN"/>
          </a:p>
        </p:txBody>
      </p:sp>
    </p:spTree>
    <p:extLst>
      <p:ext uri="{BB962C8B-B14F-4D97-AF65-F5344CB8AC3E}">
        <p14:creationId xmlns:p14="http://schemas.microsoft.com/office/powerpoint/2010/main" val="9669260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Similar ECG , BP machines we are developing tongue based computer system.</a:t>
            </a:r>
          </a:p>
        </p:txBody>
      </p:sp>
      <p:sp>
        <p:nvSpPr>
          <p:cNvPr id="4" name="Slide Number Placeholder 3"/>
          <p:cNvSpPr>
            <a:spLocks noGrp="1"/>
          </p:cNvSpPr>
          <p:nvPr>
            <p:ph type="sldNum" sz="quarter" idx="5"/>
          </p:nvPr>
        </p:nvSpPr>
        <p:spPr/>
        <p:txBody>
          <a:bodyPr/>
          <a:lstStyle/>
          <a:p>
            <a:fld id="{A4C32553-6E27-4FCB-9527-2AACCE7A6E4E}" type="slidenum">
              <a:rPr lang="en-IN" smtClean="0"/>
              <a:t>3</a:t>
            </a:fld>
            <a:endParaRPr lang="en-IN"/>
          </a:p>
        </p:txBody>
      </p:sp>
    </p:spTree>
    <p:extLst>
      <p:ext uri="{BB962C8B-B14F-4D97-AF65-F5344CB8AC3E}">
        <p14:creationId xmlns:p14="http://schemas.microsoft.com/office/powerpoint/2010/main" val="32002771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1. Object detection is a significant concept in deep learning and image processing that deals with detection of objects in images and real-time videos.</a:t>
            </a:r>
          </a:p>
          <a:p>
            <a:r>
              <a:rPr lang="en-IN" dirty="0"/>
              <a:t>2. By performing different techniques of deep learning like convolutional neural networks and other region proposal based models the performance of object detection task became more accurate</a:t>
            </a:r>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3. In this project, we are doing performance analysis of the object detection on tongue images using Facebook AI research object detection library named Detectron2.</a:t>
            </a:r>
          </a:p>
          <a:p>
            <a:endParaRPr lang="en-IN" dirty="0"/>
          </a:p>
          <a:p>
            <a:r>
              <a:rPr lang="en-IN" dirty="0"/>
              <a:t>Significant contribution : Company is going to use this tool in their product TURYAA wellness</a:t>
            </a:r>
          </a:p>
        </p:txBody>
      </p:sp>
      <p:sp>
        <p:nvSpPr>
          <p:cNvPr id="4" name="Slide Number Placeholder 3"/>
          <p:cNvSpPr>
            <a:spLocks noGrp="1"/>
          </p:cNvSpPr>
          <p:nvPr>
            <p:ph type="sldNum" sz="quarter" idx="5"/>
          </p:nvPr>
        </p:nvSpPr>
        <p:spPr/>
        <p:txBody>
          <a:bodyPr/>
          <a:lstStyle/>
          <a:p>
            <a:fld id="{A4C32553-6E27-4FCB-9527-2AACCE7A6E4E}" type="slidenum">
              <a:rPr lang="en-IN" smtClean="0"/>
              <a:t>4</a:t>
            </a:fld>
            <a:endParaRPr lang="en-IN"/>
          </a:p>
        </p:txBody>
      </p:sp>
    </p:spTree>
    <p:extLst>
      <p:ext uri="{BB962C8B-B14F-4D97-AF65-F5344CB8AC3E}">
        <p14:creationId xmlns:p14="http://schemas.microsoft.com/office/powerpoint/2010/main" val="19351984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Few of processes in Lola app were manual. So Atreya  company hired me to convert them into automation.</a:t>
            </a:r>
          </a:p>
        </p:txBody>
      </p:sp>
      <p:sp>
        <p:nvSpPr>
          <p:cNvPr id="4" name="Slide Number Placeholder 3"/>
          <p:cNvSpPr>
            <a:spLocks noGrp="1"/>
          </p:cNvSpPr>
          <p:nvPr>
            <p:ph type="sldNum" sz="quarter" idx="5"/>
          </p:nvPr>
        </p:nvSpPr>
        <p:spPr/>
        <p:txBody>
          <a:bodyPr/>
          <a:lstStyle/>
          <a:p>
            <a:fld id="{A4C32553-6E27-4FCB-9527-2AACCE7A6E4E}" type="slidenum">
              <a:rPr lang="en-IN" smtClean="0"/>
              <a:t>12</a:t>
            </a:fld>
            <a:endParaRPr lang="en-IN"/>
          </a:p>
        </p:txBody>
      </p:sp>
    </p:spTree>
    <p:extLst>
      <p:ext uri="{BB962C8B-B14F-4D97-AF65-F5344CB8AC3E}">
        <p14:creationId xmlns:p14="http://schemas.microsoft.com/office/powerpoint/2010/main" val="34117592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Insert 10 images</a:t>
            </a:r>
          </a:p>
        </p:txBody>
      </p:sp>
      <p:sp>
        <p:nvSpPr>
          <p:cNvPr id="4" name="Slide Number Placeholder 3"/>
          <p:cNvSpPr>
            <a:spLocks noGrp="1"/>
          </p:cNvSpPr>
          <p:nvPr>
            <p:ph type="sldNum" sz="quarter" idx="5"/>
          </p:nvPr>
        </p:nvSpPr>
        <p:spPr/>
        <p:txBody>
          <a:bodyPr/>
          <a:lstStyle/>
          <a:p>
            <a:fld id="{A4C32553-6E27-4FCB-9527-2AACCE7A6E4E}" type="slidenum">
              <a:rPr lang="en-IN" smtClean="0"/>
              <a:t>13</a:t>
            </a:fld>
            <a:endParaRPr lang="en-IN"/>
          </a:p>
        </p:txBody>
      </p:sp>
    </p:spTree>
    <p:extLst>
      <p:ext uri="{BB962C8B-B14F-4D97-AF65-F5344CB8AC3E}">
        <p14:creationId xmlns:p14="http://schemas.microsoft.com/office/powerpoint/2010/main" val="19966605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Crop label </a:t>
            </a:r>
          </a:p>
        </p:txBody>
      </p:sp>
      <p:sp>
        <p:nvSpPr>
          <p:cNvPr id="4" name="Slide Number Placeholder 3"/>
          <p:cNvSpPr>
            <a:spLocks noGrp="1"/>
          </p:cNvSpPr>
          <p:nvPr>
            <p:ph type="sldNum" sz="quarter" idx="5"/>
          </p:nvPr>
        </p:nvSpPr>
        <p:spPr/>
        <p:txBody>
          <a:bodyPr/>
          <a:lstStyle/>
          <a:p>
            <a:fld id="{A4C32553-6E27-4FCB-9527-2AACCE7A6E4E}" type="slidenum">
              <a:rPr lang="en-IN" smtClean="0"/>
              <a:t>14</a:t>
            </a:fld>
            <a:endParaRPr lang="en-IN"/>
          </a:p>
        </p:txBody>
      </p:sp>
    </p:spTree>
    <p:extLst>
      <p:ext uri="{BB962C8B-B14F-4D97-AF65-F5344CB8AC3E}">
        <p14:creationId xmlns:p14="http://schemas.microsoft.com/office/powerpoint/2010/main" val="35925932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4C32553-6E27-4FCB-9527-2AACCE7A6E4E}" type="slidenum">
              <a:rPr lang="en-IN" smtClean="0"/>
              <a:t>15</a:t>
            </a:fld>
            <a:endParaRPr lang="en-IN"/>
          </a:p>
        </p:txBody>
      </p:sp>
    </p:spTree>
    <p:extLst>
      <p:ext uri="{BB962C8B-B14F-4D97-AF65-F5344CB8AC3E}">
        <p14:creationId xmlns:p14="http://schemas.microsoft.com/office/powerpoint/2010/main" val="37959460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This has been used in live project. I am very happy that my work is accepted and is part of live project.</a:t>
            </a:r>
          </a:p>
        </p:txBody>
      </p:sp>
      <p:sp>
        <p:nvSpPr>
          <p:cNvPr id="4" name="Slide Number Placeholder 3"/>
          <p:cNvSpPr>
            <a:spLocks noGrp="1"/>
          </p:cNvSpPr>
          <p:nvPr>
            <p:ph type="sldNum" sz="quarter" idx="5"/>
          </p:nvPr>
        </p:nvSpPr>
        <p:spPr/>
        <p:txBody>
          <a:bodyPr/>
          <a:lstStyle/>
          <a:p>
            <a:fld id="{A4C32553-6E27-4FCB-9527-2AACCE7A6E4E}" type="slidenum">
              <a:rPr lang="en-IN" smtClean="0"/>
              <a:t>18</a:t>
            </a:fld>
            <a:endParaRPr lang="en-IN"/>
          </a:p>
        </p:txBody>
      </p:sp>
    </p:spTree>
    <p:extLst>
      <p:ext uri="{BB962C8B-B14F-4D97-AF65-F5344CB8AC3E}">
        <p14:creationId xmlns:p14="http://schemas.microsoft.com/office/powerpoint/2010/main" val="360180944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2F055F5A-EA7C-45DF-A726-5F8608FAD7F5}" type="datetime1">
              <a:rPr lang="en-IN" smtClean="0"/>
              <a:t>13-12-2021</a:t>
            </a:fld>
            <a:endParaRPr lang="en-IN"/>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IN"/>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99A2DBE6-2EA7-4168-938E-7949D8ACA9A2}" type="slidenum">
              <a:rPr lang="en-IN" smtClean="0"/>
              <a:t>‹#›</a:t>
            </a:fld>
            <a:endParaRPr lang="en-IN"/>
          </a:p>
        </p:txBody>
      </p:sp>
    </p:spTree>
    <p:extLst>
      <p:ext uri="{BB962C8B-B14F-4D97-AF65-F5344CB8AC3E}">
        <p14:creationId xmlns:p14="http://schemas.microsoft.com/office/powerpoint/2010/main" val="20706562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350BB13-BFCA-45A8-A1F5-434EDEE16FCC}" type="datetime1">
              <a:rPr lang="en-IN" smtClean="0"/>
              <a:t>13-12-2021</a:t>
            </a:fld>
            <a:endParaRPr lang="en-IN"/>
          </a:p>
        </p:txBody>
      </p:sp>
      <p:sp>
        <p:nvSpPr>
          <p:cNvPr id="6" name="Footer Placeholder 5"/>
          <p:cNvSpPr>
            <a:spLocks noGrp="1"/>
          </p:cNvSpPr>
          <p:nvPr>
            <p:ph type="ftr" sz="quarter" idx="11"/>
          </p:nvPr>
        </p:nvSpPr>
        <p:spPr/>
        <p:txBody>
          <a:bodyPr/>
          <a:lstStyle/>
          <a:p>
            <a:endParaRPr lang="en-IN"/>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99A2DBE6-2EA7-4168-938E-7949D8ACA9A2}" type="slidenum">
              <a:rPr lang="en-IN" smtClean="0"/>
              <a:t>‹#›</a:t>
            </a:fld>
            <a:endParaRPr lang="en-IN"/>
          </a:p>
        </p:txBody>
      </p:sp>
    </p:spTree>
    <p:extLst>
      <p:ext uri="{BB962C8B-B14F-4D97-AF65-F5344CB8AC3E}">
        <p14:creationId xmlns:p14="http://schemas.microsoft.com/office/powerpoint/2010/main" val="7776562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72C4145A-0333-4185-87E6-5348D6A80E78}" type="datetime1">
              <a:rPr lang="en-IN" smtClean="0"/>
              <a:t>13-12-2021</a:t>
            </a:fld>
            <a:endParaRPr lang="en-IN"/>
          </a:p>
        </p:txBody>
      </p:sp>
      <p:sp>
        <p:nvSpPr>
          <p:cNvPr id="5" name="Footer Placeholder 4"/>
          <p:cNvSpPr>
            <a:spLocks noGrp="1"/>
          </p:cNvSpPr>
          <p:nvPr>
            <p:ph type="ftr" sz="quarter" idx="11"/>
          </p:nvPr>
        </p:nvSpPr>
        <p:spPr/>
        <p:txBody>
          <a:bodyPr/>
          <a:lstStyle/>
          <a:p>
            <a:endParaRPr lang="en-IN"/>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99A2DBE6-2EA7-4168-938E-7949D8ACA9A2}" type="slidenum">
              <a:rPr lang="en-IN" smtClean="0"/>
              <a:t>‹#›</a:t>
            </a:fld>
            <a:endParaRPr lang="en-IN"/>
          </a:p>
        </p:txBody>
      </p:sp>
    </p:spTree>
    <p:extLst>
      <p:ext uri="{BB962C8B-B14F-4D97-AF65-F5344CB8AC3E}">
        <p14:creationId xmlns:p14="http://schemas.microsoft.com/office/powerpoint/2010/main" val="41929433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F05965C0-A46D-46B2-8932-059DF75EC606}" type="datetime1">
              <a:rPr lang="en-IN" smtClean="0"/>
              <a:t>13-12-2021</a:t>
            </a:fld>
            <a:endParaRPr lang="en-IN"/>
          </a:p>
        </p:txBody>
      </p:sp>
      <p:sp>
        <p:nvSpPr>
          <p:cNvPr id="5" name="Footer Placeholder 4"/>
          <p:cNvSpPr>
            <a:spLocks noGrp="1"/>
          </p:cNvSpPr>
          <p:nvPr>
            <p:ph type="ftr" sz="quarter" idx="11"/>
          </p:nvPr>
        </p:nvSpPr>
        <p:spPr/>
        <p:txBody>
          <a:bodyPr/>
          <a:lstStyle/>
          <a:p>
            <a:endParaRPr lang="en-IN"/>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99A2DBE6-2EA7-4168-938E-7949D8ACA9A2}" type="slidenum">
              <a:rPr lang="en-IN" smtClean="0"/>
              <a:t>‹#›</a:t>
            </a:fld>
            <a:endParaRPr lang="en-IN"/>
          </a:p>
        </p:txBody>
      </p:sp>
    </p:spTree>
    <p:extLst>
      <p:ext uri="{BB962C8B-B14F-4D97-AF65-F5344CB8AC3E}">
        <p14:creationId xmlns:p14="http://schemas.microsoft.com/office/powerpoint/2010/main" val="335728483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5DD997D-1A60-46EF-8402-1C2461755CAA}" type="datetime1">
              <a:rPr lang="en-IN" smtClean="0"/>
              <a:t>13-12-2021</a:t>
            </a:fld>
            <a:endParaRPr lang="en-IN"/>
          </a:p>
        </p:txBody>
      </p:sp>
      <p:sp>
        <p:nvSpPr>
          <p:cNvPr id="5" name="Footer Placeholder 4"/>
          <p:cNvSpPr>
            <a:spLocks noGrp="1"/>
          </p:cNvSpPr>
          <p:nvPr>
            <p:ph type="ftr" sz="quarter" idx="11"/>
          </p:nvPr>
        </p:nvSpPr>
        <p:spPr/>
        <p:txBody>
          <a:bodyPr/>
          <a:lstStyle/>
          <a:p>
            <a:endParaRPr lang="en-IN"/>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99A2DBE6-2EA7-4168-938E-7949D8ACA9A2}" type="slidenum">
              <a:rPr lang="en-IN" smtClean="0"/>
              <a:t>‹#›</a:t>
            </a:fld>
            <a:endParaRPr lang="en-IN"/>
          </a:p>
        </p:txBody>
      </p:sp>
    </p:spTree>
    <p:extLst>
      <p:ext uri="{BB962C8B-B14F-4D97-AF65-F5344CB8AC3E}">
        <p14:creationId xmlns:p14="http://schemas.microsoft.com/office/powerpoint/2010/main" val="275534769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244435B5-307C-4370-B0B4-22E3A795297D}" type="datetime1">
              <a:rPr lang="en-IN" smtClean="0"/>
              <a:t>13-12-2021</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99A2DBE6-2EA7-4168-938E-7949D8ACA9A2}" type="slidenum">
              <a:rPr lang="en-IN" smtClean="0"/>
              <a:t>‹#›</a:t>
            </a:fld>
            <a:endParaRPr lang="en-IN"/>
          </a:p>
        </p:txBody>
      </p:sp>
    </p:spTree>
    <p:extLst>
      <p:ext uri="{BB962C8B-B14F-4D97-AF65-F5344CB8AC3E}">
        <p14:creationId xmlns:p14="http://schemas.microsoft.com/office/powerpoint/2010/main" val="180444839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0A1CDC6B-DBDC-48E5-BE41-B6FD5A1017A5}" type="datetime1">
              <a:rPr lang="en-IN" smtClean="0"/>
              <a:t>13-12-2021</a:t>
            </a:fld>
            <a:endParaRPr lang="en-IN"/>
          </a:p>
        </p:txBody>
      </p:sp>
      <p:sp>
        <p:nvSpPr>
          <p:cNvPr id="8" name="Footer Placeholder 7"/>
          <p:cNvSpPr>
            <a:spLocks noGrp="1"/>
          </p:cNvSpPr>
          <p:nvPr>
            <p:ph type="ftr" sz="quarter" idx="11"/>
          </p:nvPr>
        </p:nvSpPr>
        <p:spPr>
          <a:xfrm>
            <a:off x="561111" y="6391838"/>
            <a:ext cx="3644282" cy="304801"/>
          </a:xfrm>
        </p:spPr>
        <p:txBody>
          <a:bodyPr/>
          <a:lstStyle/>
          <a:p>
            <a:endParaRPr lang="en-IN"/>
          </a:p>
        </p:txBody>
      </p:sp>
      <p:sp>
        <p:nvSpPr>
          <p:cNvPr id="9" name="Slide Number Placeholder 8"/>
          <p:cNvSpPr>
            <a:spLocks noGrp="1"/>
          </p:cNvSpPr>
          <p:nvPr>
            <p:ph type="sldNum" sz="quarter" idx="12"/>
          </p:nvPr>
        </p:nvSpPr>
        <p:spPr/>
        <p:txBody>
          <a:bodyPr/>
          <a:lstStyle/>
          <a:p>
            <a:fld id="{99A2DBE6-2EA7-4168-938E-7949D8ACA9A2}" type="slidenum">
              <a:rPr lang="en-IN" smtClean="0"/>
              <a:t>‹#›</a:t>
            </a:fld>
            <a:endParaRPr lang="en-IN"/>
          </a:p>
        </p:txBody>
      </p:sp>
    </p:spTree>
    <p:extLst>
      <p:ext uri="{BB962C8B-B14F-4D97-AF65-F5344CB8AC3E}">
        <p14:creationId xmlns:p14="http://schemas.microsoft.com/office/powerpoint/2010/main" val="277061460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227B78F7-35C7-4E8D-AA31-5933357F1177}" type="datetime1">
              <a:rPr lang="en-IN" smtClean="0"/>
              <a:t>13-12-2021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9A2DBE6-2EA7-4168-938E-7949D8ACA9A2}" type="slidenum">
              <a:rPr lang="en-IN" smtClean="0"/>
              <a:t>‹#›</a:t>
            </a:fld>
            <a:endParaRPr lang="en-IN"/>
          </a:p>
        </p:txBody>
      </p:sp>
    </p:spTree>
    <p:extLst>
      <p:ext uri="{BB962C8B-B14F-4D97-AF65-F5344CB8AC3E}">
        <p14:creationId xmlns:p14="http://schemas.microsoft.com/office/powerpoint/2010/main" val="298753174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AEB4ECA8-FD75-49A2-99B2-9BB9BBC1F6F7}" type="datetime1">
              <a:rPr lang="en-IN" smtClean="0"/>
              <a:t>13-12-2021</a:t>
            </a:fld>
            <a:endParaRPr lang="en-IN"/>
          </a:p>
        </p:txBody>
      </p:sp>
      <p:sp>
        <p:nvSpPr>
          <p:cNvPr id="5" name="Footer Placeholder 4"/>
          <p:cNvSpPr>
            <a:spLocks noGrp="1"/>
          </p:cNvSpPr>
          <p:nvPr>
            <p:ph type="ftr" sz="quarter" idx="11"/>
          </p:nvPr>
        </p:nvSpPr>
        <p:spPr/>
        <p:txBody>
          <a:bodyPr/>
          <a:lstStyle/>
          <a:p>
            <a:endParaRPr lang="en-IN"/>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99A2DBE6-2EA7-4168-938E-7949D8ACA9A2}" type="slidenum">
              <a:rPr lang="en-IN" smtClean="0"/>
              <a:t>‹#›</a:t>
            </a:fld>
            <a:endParaRPr lang="en-IN"/>
          </a:p>
        </p:txBody>
      </p:sp>
    </p:spTree>
    <p:extLst>
      <p:ext uri="{BB962C8B-B14F-4D97-AF65-F5344CB8AC3E}">
        <p14:creationId xmlns:p14="http://schemas.microsoft.com/office/powerpoint/2010/main" val="24913411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28548EC-6DFE-43D8-AA91-62E575B8AA7C}" type="datetime1">
              <a:rPr lang="en-IN" smtClean="0"/>
              <a:t>13-12-2021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9A2DBE6-2EA7-4168-938E-7949D8ACA9A2}" type="slidenum">
              <a:rPr lang="en-IN" smtClean="0"/>
              <a:t>‹#›</a:t>
            </a:fld>
            <a:endParaRPr lang="en-IN"/>
          </a:p>
        </p:txBody>
      </p:sp>
    </p:spTree>
    <p:extLst>
      <p:ext uri="{BB962C8B-B14F-4D97-AF65-F5344CB8AC3E}">
        <p14:creationId xmlns:p14="http://schemas.microsoft.com/office/powerpoint/2010/main" val="1466694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33C226C-2200-4320-AB09-53F03669E94C}" type="datetime1">
              <a:rPr lang="en-IN" smtClean="0"/>
              <a:t>13-12-2021</a:t>
            </a:fld>
            <a:endParaRPr lang="en-IN"/>
          </a:p>
        </p:txBody>
      </p:sp>
      <p:sp>
        <p:nvSpPr>
          <p:cNvPr id="5" name="Footer Placeholder 4"/>
          <p:cNvSpPr>
            <a:spLocks noGrp="1"/>
          </p:cNvSpPr>
          <p:nvPr>
            <p:ph type="ftr" sz="quarter" idx="11"/>
          </p:nvPr>
        </p:nvSpPr>
        <p:spPr/>
        <p:txBody>
          <a:bodyPr/>
          <a:lstStyle/>
          <a:p>
            <a:endParaRPr lang="en-IN"/>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99A2DBE6-2EA7-4168-938E-7949D8ACA9A2}" type="slidenum">
              <a:rPr lang="en-IN" smtClean="0"/>
              <a:t>‹#›</a:t>
            </a:fld>
            <a:endParaRPr lang="en-IN"/>
          </a:p>
        </p:txBody>
      </p:sp>
    </p:spTree>
    <p:extLst>
      <p:ext uri="{BB962C8B-B14F-4D97-AF65-F5344CB8AC3E}">
        <p14:creationId xmlns:p14="http://schemas.microsoft.com/office/powerpoint/2010/main" val="31996902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3A7C08-613A-44D8-9926-B216AD8B2D7C}" type="datetime1">
              <a:rPr lang="en-IN" smtClean="0"/>
              <a:t>13-12-2021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9A2DBE6-2EA7-4168-938E-7949D8ACA9A2}" type="slidenum">
              <a:rPr lang="en-IN" smtClean="0"/>
              <a:t>‹#›</a:t>
            </a:fld>
            <a:endParaRPr lang="en-IN"/>
          </a:p>
        </p:txBody>
      </p:sp>
    </p:spTree>
    <p:extLst>
      <p:ext uri="{BB962C8B-B14F-4D97-AF65-F5344CB8AC3E}">
        <p14:creationId xmlns:p14="http://schemas.microsoft.com/office/powerpoint/2010/main" val="13508909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6471AEF-2422-4C13-85DD-BF1BA4850D55}" type="datetime1">
              <a:rPr lang="en-IN" smtClean="0"/>
              <a:t>13-12-2021</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99A2DBE6-2EA7-4168-938E-7949D8ACA9A2}" type="slidenum">
              <a:rPr lang="en-IN" smtClean="0"/>
              <a:t>‹#›</a:t>
            </a:fld>
            <a:endParaRPr lang="en-IN"/>
          </a:p>
        </p:txBody>
      </p:sp>
    </p:spTree>
    <p:extLst>
      <p:ext uri="{BB962C8B-B14F-4D97-AF65-F5344CB8AC3E}">
        <p14:creationId xmlns:p14="http://schemas.microsoft.com/office/powerpoint/2010/main" val="16273694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C8A1C57-6015-4805-BCD5-B8B32BEA657B}" type="datetime1">
              <a:rPr lang="en-IN" smtClean="0"/>
              <a:t>13-12-2021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99A2DBE6-2EA7-4168-938E-7949D8ACA9A2}" type="slidenum">
              <a:rPr lang="en-IN" smtClean="0"/>
              <a:t>‹#›</a:t>
            </a:fld>
            <a:endParaRPr lang="en-IN"/>
          </a:p>
        </p:txBody>
      </p:sp>
    </p:spTree>
    <p:extLst>
      <p:ext uri="{BB962C8B-B14F-4D97-AF65-F5344CB8AC3E}">
        <p14:creationId xmlns:p14="http://schemas.microsoft.com/office/powerpoint/2010/main" val="9527357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0773BF1-4FB5-41CD-971F-CE0C0AFDEA6D}" type="datetime1">
              <a:rPr lang="en-IN" smtClean="0"/>
              <a:t>13-12-2021</a:t>
            </a:fld>
            <a:endParaRPr lang="en-IN"/>
          </a:p>
        </p:txBody>
      </p:sp>
      <p:sp>
        <p:nvSpPr>
          <p:cNvPr id="3" name="Footer Placeholder 2"/>
          <p:cNvSpPr>
            <a:spLocks noGrp="1"/>
          </p:cNvSpPr>
          <p:nvPr>
            <p:ph type="ftr" sz="quarter" idx="11"/>
          </p:nvPr>
        </p:nvSpPr>
        <p:spPr/>
        <p:txBody>
          <a:bodyPr/>
          <a:lstStyle/>
          <a:p>
            <a:endParaRPr lang="en-IN"/>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99A2DBE6-2EA7-4168-938E-7949D8ACA9A2}" type="slidenum">
              <a:rPr lang="en-IN" smtClean="0"/>
              <a:t>‹#›</a:t>
            </a:fld>
            <a:endParaRPr lang="en-IN"/>
          </a:p>
        </p:txBody>
      </p:sp>
    </p:spTree>
    <p:extLst>
      <p:ext uri="{BB962C8B-B14F-4D97-AF65-F5344CB8AC3E}">
        <p14:creationId xmlns:p14="http://schemas.microsoft.com/office/powerpoint/2010/main" val="26090903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4AEF979-2229-4FFC-BC42-D0EE9B278EBE}" type="datetime1">
              <a:rPr lang="en-IN" smtClean="0"/>
              <a:t>13-12-2021</a:t>
            </a:fld>
            <a:endParaRPr lang="en-IN"/>
          </a:p>
        </p:txBody>
      </p:sp>
      <p:sp>
        <p:nvSpPr>
          <p:cNvPr id="6" name="Footer Placeholder 5"/>
          <p:cNvSpPr>
            <a:spLocks noGrp="1"/>
          </p:cNvSpPr>
          <p:nvPr>
            <p:ph type="ftr" sz="quarter" idx="11"/>
          </p:nvPr>
        </p:nvSpPr>
        <p:spPr/>
        <p:txBody>
          <a:bodyPr/>
          <a:lstStyle/>
          <a:p>
            <a:endParaRPr lang="en-IN"/>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99A2DBE6-2EA7-4168-938E-7949D8ACA9A2}" type="slidenum">
              <a:rPr lang="en-IN" smtClean="0"/>
              <a:t>‹#›</a:t>
            </a:fld>
            <a:endParaRPr lang="en-IN"/>
          </a:p>
        </p:txBody>
      </p:sp>
    </p:spTree>
    <p:extLst>
      <p:ext uri="{BB962C8B-B14F-4D97-AF65-F5344CB8AC3E}">
        <p14:creationId xmlns:p14="http://schemas.microsoft.com/office/powerpoint/2010/main" val="8212731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50F6AA7-9D91-4FDD-805A-3D71D2F7BD39}" type="datetime1">
              <a:rPr lang="en-IN" smtClean="0"/>
              <a:t>13-12-2021</a:t>
            </a:fld>
            <a:endParaRPr lang="en-IN"/>
          </a:p>
        </p:txBody>
      </p:sp>
      <p:sp>
        <p:nvSpPr>
          <p:cNvPr id="6" name="Footer Placeholder 5"/>
          <p:cNvSpPr>
            <a:spLocks noGrp="1"/>
          </p:cNvSpPr>
          <p:nvPr>
            <p:ph type="ftr" sz="quarter" idx="11"/>
          </p:nvPr>
        </p:nvSpPr>
        <p:spPr/>
        <p:txBody>
          <a:bodyPr/>
          <a:lstStyle/>
          <a:p>
            <a:endParaRPr lang="en-IN"/>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99A2DBE6-2EA7-4168-938E-7949D8ACA9A2}" type="slidenum">
              <a:rPr lang="en-IN" smtClean="0"/>
              <a:t>‹#›</a:t>
            </a:fld>
            <a:endParaRPr lang="en-IN"/>
          </a:p>
        </p:txBody>
      </p:sp>
    </p:spTree>
    <p:extLst>
      <p:ext uri="{BB962C8B-B14F-4D97-AF65-F5344CB8AC3E}">
        <p14:creationId xmlns:p14="http://schemas.microsoft.com/office/powerpoint/2010/main" val="29962846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E84A7D72-2BD2-4C1F-93A0-7D14385B8C49}" type="datetime1">
              <a:rPr lang="en-IN" smtClean="0"/>
              <a:t>13-12-2021</a:t>
            </a:fld>
            <a:endParaRPr lang="en-IN"/>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IN"/>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99A2DBE6-2EA7-4168-938E-7949D8ACA9A2}" type="slidenum">
              <a:rPr lang="en-IN" smtClean="0"/>
              <a:t>‹#›</a:t>
            </a:fld>
            <a:endParaRPr lang="en-IN"/>
          </a:p>
        </p:txBody>
      </p:sp>
    </p:spTree>
    <p:extLst>
      <p:ext uri="{BB962C8B-B14F-4D97-AF65-F5344CB8AC3E}">
        <p14:creationId xmlns:p14="http://schemas.microsoft.com/office/powerpoint/2010/main" val="2861547946"/>
      </p:ext>
    </p:extLst>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 id="2147483739" r:id="rId13"/>
    <p:sldLayoutId id="2147483740" r:id="rId14"/>
    <p:sldLayoutId id="2147483741" r:id="rId15"/>
    <p:sldLayoutId id="2147483742" r:id="rId16"/>
    <p:sldLayoutId id="2147483743" r:id="rId17"/>
  </p:sldLayoutIdLst>
  <p:hf hdr="0" ftr="0" dt="0"/>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s3.ap-south-1.amazonaws.com/techleerimages/27161df8-36b0-445a-a106-23f76090e0d4.png"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play.google.com/store/apps/details?id=com.atreyainnovations.sparkapp&amp;hl=en_IN"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jpg"/><Relationship Id="rId7" Type="http://schemas.openxmlformats.org/officeDocument/2006/relationships/image" Target="../media/image12.jp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1.jpg"/><Relationship Id="rId5" Type="http://schemas.openxmlformats.org/officeDocument/2006/relationships/image" Target="../media/image10.jpg"/><Relationship Id="rId4" Type="http://schemas.openxmlformats.org/officeDocument/2006/relationships/image" Target="../media/image9.jpg"/></Relationships>
</file>

<file path=ppt/slides/_rels/slide14.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54" name="Group 43">
            <a:extLst>
              <a:ext uri="{FF2B5EF4-FFF2-40B4-BE49-F238E27FC236}">
                <a16:creationId xmlns:a16="http://schemas.microsoft.com/office/drawing/2014/main" id="{FAEF28A3-012D-4640-B8B8-1EF6EAF7233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45" name="Rectangle 44">
              <a:extLst>
                <a:ext uri="{FF2B5EF4-FFF2-40B4-BE49-F238E27FC236}">
                  <a16:creationId xmlns:a16="http://schemas.microsoft.com/office/drawing/2014/main" id="{F3B2F1C2-14D3-4A53-B329-323795BCFD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3">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56" name="Oval 45">
              <a:extLst>
                <a:ext uri="{FF2B5EF4-FFF2-40B4-BE49-F238E27FC236}">
                  <a16:creationId xmlns:a16="http://schemas.microsoft.com/office/drawing/2014/main" id="{194E879E-1515-4211-8F1B-B68A92B2C2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47" name="Oval 46">
              <a:extLst>
                <a:ext uri="{FF2B5EF4-FFF2-40B4-BE49-F238E27FC236}">
                  <a16:creationId xmlns:a16="http://schemas.microsoft.com/office/drawing/2014/main" id="{F7137E7D-1F4E-498A-97D1-0E1FE6FC6F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48" name="Oval 47">
              <a:extLst>
                <a:ext uri="{FF2B5EF4-FFF2-40B4-BE49-F238E27FC236}">
                  <a16:creationId xmlns:a16="http://schemas.microsoft.com/office/drawing/2014/main" id="{91375183-B6E5-43E0-B28F-39EC908385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49" name="Oval 48">
              <a:extLst>
                <a:ext uri="{FF2B5EF4-FFF2-40B4-BE49-F238E27FC236}">
                  <a16:creationId xmlns:a16="http://schemas.microsoft.com/office/drawing/2014/main" id="{267F36BD-A8AF-4304-A662-1007CC1748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50" name="Oval 49">
              <a:extLst>
                <a:ext uri="{FF2B5EF4-FFF2-40B4-BE49-F238E27FC236}">
                  <a16:creationId xmlns:a16="http://schemas.microsoft.com/office/drawing/2014/main" id="{15D9095F-2809-4A90-A032-250AC21C3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51" name="Freeform 5">
              <a:extLst>
                <a:ext uri="{FF2B5EF4-FFF2-40B4-BE49-F238E27FC236}">
                  <a16:creationId xmlns:a16="http://schemas.microsoft.com/office/drawing/2014/main" id="{9027D7BF-C282-4477-A406-245C3F2652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52" name="Freeform 5">
              <a:extLst>
                <a:ext uri="{FF2B5EF4-FFF2-40B4-BE49-F238E27FC236}">
                  <a16:creationId xmlns:a16="http://schemas.microsoft.com/office/drawing/2014/main" id="{AC3C43D8-426E-472E-A8E8-C41BF7A876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53" name="Freeform 5">
              <a:extLst>
                <a:ext uri="{FF2B5EF4-FFF2-40B4-BE49-F238E27FC236}">
                  <a16:creationId xmlns:a16="http://schemas.microsoft.com/office/drawing/2014/main" id="{52DCAE0E-B8DE-4C42-A48F-FA0C8345AC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55" name="Rectangle 54">
            <a:extLst>
              <a:ext uri="{FF2B5EF4-FFF2-40B4-BE49-F238E27FC236}">
                <a16:creationId xmlns:a16="http://schemas.microsoft.com/office/drawing/2014/main" id="{59647F54-801D-44AB-8284-EDDFF77631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57" name="Freeform 5">
            <a:extLst>
              <a:ext uri="{FF2B5EF4-FFF2-40B4-BE49-F238E27FC236}">
                <a16:creationId xmlns:a16="http://schemas.microsoft.com/office/drawing/2014/main" id="{052F6DBF-1805-4FD9-AFA3-C8642175FC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794"/>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sp>
      <p:pic>
        <p:nvPicPr>
          <p:cNvPr id="4" name="Picture 3">
            <a:extLst>
              <a:ext uri="{FF2B5EF4-FFF2-40B4-BE49-F238E27FC236}">
                <a16:creationId xmlns:a16="http://schemas.microsoft.com/office/drawing/2014/main" id="{DD8A2E5A-CB95-46F8-9EC3-4378ED0A1C01}"/>
              </a:ext>
            </a:extLst>
          </p:cNvPr>
          <p:cNvPicPr>
            <a:picLocks noChangeAspect="1"/>
          </p:cNvPicPr>
          <p:nvPr/>
        </p:nvPicPr>
        <p:blipFill rotWithShape="1">
          <a:blip r:embed="rId4">
            <a:alphaModFix/>
          </a:blip>
          <a:srcRect l="317" r="1" b="1"/>
          <a:stretch/>
        </p:blipFill>
        <p:spPr>
          <a:xfrm>
            <a:off x="0" y="0"/>
            <a:ext cx="12248761" cy="6858000"/>
          </a:xfrm>
          <a:prstGeom prst="rect">
            <a:avLst/>
          </a:prstGeom>
        </p:spPr>
      </p:pic>
      <p:sp>
        <p:nvSpPr>
          <p:cNvPr id="59" name="Rectangle 58">
            <a:extLst>
              <a:ext uri="{FF2B5EF4-FFF2-40B4-BE49-F238E27FC236}">
                <a16:creationId xmlns:a16="http://schemas.microsoft.com/office/drawing/2014/main" id="{CC79B2C4-EF9C-492F-BC64-5300A7A2F2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1" name="Rectangle 60">
            <a:extLst>
              <a:ext uri="{FF2B5EF4-FFF2-40B4-BE49-F238E27FC236}">
                <a16:creationId xmlns:a16="http://schemas.microsoft.com/office/drawing/2014/main" id="{0599BEDA-CEC9-4E6C-B05D-1353D0F165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1143000" y="1295400"/>
            <a:ext cx="9982200" cy="4267200"/>
          </a:xfrm>
          <a:prstGeom prst="rect">
            <a:avLst/>
          </a:prstGeom>
          <a:solidFill>
            <a:srgbClr val="000001">
              <a:alpha val="6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88BB06B-2209-4DFA-87D1-FF913CD80F96}"/>
              </a:ext>
            </a:extLst>
          </p:cNvPr>
          <p:cNvSpPr>
            <a:spLocks noGrp="1"/>
          </p:cNvSpPr>
          <p:nvPr>
            <p:ph type="ctrTitle"/>
          </p:nvPr>
        </p:nvSpPr>
        <p:spPr>
          <a:xfrm>
            <a:off x="1397745" y="1877623"/>
            <a:ext cx="8620967" cy="855132"/>
          </a:xfrm>
        </p:spPr>
        <p:txBody>
          <a:bodyPr vert="horz" lIns="91440" tIns="45720" rIns="91440" bIns="45720" rtlCol="0" anchor="ctr">
            <a:noAutofit/>
          </a:bodyPr>
          <a:lstStyle/>
          <a:p>
            <a:pPr>
              <a:lnSpc>
                <a:spcPct val="90000"/>
              </a:lnSpc>
            </a:pPr>
            <a:r>
              <a:rPr lang="en-US" sz="2800" dirty="0">
                <a:solidFill>
                  <a:srgbClr val="FFFFFF"/>
                </a:solidFill>
              </a:rPr>
              <a:t>Tongue image analysis using deep learning in Ayurveda Wellbeing Applications.</a:t>
            </a:r>
            <a:br>
              <a:rPr lang="en-US" sz="2800" dirty="0">
                <a:solidFill>
                  <a:srgbClr val="FFFFFF"/>
                </a:solidFill>
              </a:rPr>
            </a:br>
            <a:r>
              <a:rPr lang="en-US" sz="1200" dirty="0">
                <a:solidFill>
                  <a:srgbClr val="FFFFFF"/>
                </a:solidFill>
              </a:rPr>
              <a:t>Worked on this project with </a:t>
            </a:r>
            <a:r>
              <a:rPr lang="en-US" sz="1200" dirty="0" err="1">
                <a:solidFill>
                  <a:srgbClr val="FFFFFF"/>
                </a:solidFill>
              </a:rPr>
              <a:t>Atreya</a:t>
            </a:r>
            <a:r>
              <a:rPr lang="en-US" sz="1200" dirty="0">
                <a:solidFill>
                  <a:srgbClr val="FFFFFF"/>
                </a:solidFill>
              </a:rPr>
              <a:t> Innovations for 6 months</a:t>
            </a:r>
            <a:br>
              <a:rPr lang="en-US" sz="1200" dirty="0">
                <a:solidFill>
                  <a:srgbClr val="FFFFFF"/>
                </a:solidFill>
              </a:rPr>
            </a:br>
            <a:endParaRPr lang="en-US" sz="1200" dirty="0">
              <a:solidFill>
                <a:srgbClr val="FFFFFF"/>
              </a:solidFill>
            </a:endParaRPr>
          </a:p>
        </p:txBody>
      </p:sp>
      <p:sp>
        <p:nvSpPr>
          <p:cNvPr id="3" name="Subtitle 2">
            <a:extLst>
              <a:ext uri="{FF2B5EF4-FFF2-40B4-BE49-F238E27FC236}">
                <a16:creationId xmlns:a16="http://schemas.microsoft.com/office/drawing/2014/main" id="{3E280DFA-90A1-4283-ADCC-7CB045CC5F83}"/>
              </a:ext>
            </a:extLst>
          </p:cNvPr>
          <p:cNvSpPr>
            <a:spLocks noGrp="1"/>
          </p:cNvSpPr>
          <p:nvPr>
            <p:ph type="subTitle" idx="1"/>
          </p:nvPr>
        </p:nvSpPr>
        <p:spPr>
          <a:xfrm>
            <a:off x="1478383" y="3086595"/>
            <a:ext cx="8254999" cy="2971800"/>
          </a:xfrm>
        </p:spPr>
        <p:txBody>
          <a:bodyPr vert="horz" lIns="91440" tIns="45720" rIns="91440" bIns="45720" rtlCol="0" anchor="t">
            <a:normAutofit/>
          </a:bodyPr>
          <a:lstStyle/>
          <a:p>
            <a:pPr>
              <a:buFont typeface="Wingdings 3" charset="2"/>
              <a:buChar char=""/>
            </a:pPr>
            <a:r>
              <a:rPr lang="en-US" sz="1600" dirty="0" err="1">
                <a:solidFill>
                  <a:srgbClr val="FFFFFF"/>
                </a:solidFill>
              </a:rPr>
              <a:t>Sayali</a:t>
            </a:r>
            <a:r>
              <a:rPr lang="en-US" sz="1600" dirty="0">
                <a:solidFill>
                  <a:srgbClr val="FFFFFF"/>
                </a:solidFill>
              </a:rPr>
              <a:t> </a:t>
            </a:r>
            <a:r>
              <a:rPr lang="en-US" sz="1600" dirty="0" err="1">
                <a:solidFill>
                  <a:srgbClr val="FFFFFF"/>
                </a:solidFill>
              </a:rPr>
              <a:t>Salunkhe</a:t>
            </a:r>
            <a:r>
              <a:rPr lang="en-US" sz="1600" dirty="0">
                <a:solidFill>
                  <a:srgbClr val="FFFFFF"/>
                </a:solidFill>
              </a:rPr>
              <a:t> (CMS1828)</a:t>
            </a:r>
          </a:p>
          <a:p>
            <a:r>
              <a:rPr lang="en-US" sz="1100" dirty="0">
                <a:solidFill>
                  <a:srgbClr val="FFFFFF"/>
                </a:solidFill>
              </a:rPr>
              <a:t>Internal guide</a:t>
            </a:r>
          </a:p>
          <a:p>
            <a:pPr>
              <a:buFont typeface="Wingdings 3" charset="2"/>
              <a:buChar char=""/>
            </a:pPr>
            <a:r>
              <a:rPr lang="en-US" sz="1600" dirty="0">
                <a:solidFill>
                  <a:srgbClr val="FFFFFF"/>
                </a:solidFill>
              </a:rPr>
              <a:t>-Dr. </a:t>
            </a:r>
            <a:r>
              <a:rPr lang="en-US" sz="1600" dirty="0" err="1">
                <a:solidFill>
                  <a:srgbClr val="FFFFFF"/>
                </a:solidFill>
              </a:rPr>
              <a:t>BhalchandrA</a:t>
            </a:r>
            <a:r>
              <a:rPr lang="en-US" sz="1600" dirty="0">
                <a:solidFill>
                  <a:srgbClr val="FFFFFF"/>
                </a:solidFill>
              </a:rPr>
              <a:t> Gore</a:t>
            </a:r>
          </a:p>
          <a:p>
            <a:r>
              <a:rPr lang="en-US" sz="1400" dirty="0">
                <a:solidFill>
                  <a:srgbClr val="FFFFFF"/>
                </a:solidFill>
              </a:rPr>
              <a:t>(Assistant professor -  SCMS)</a:t>
            </a:r>
          </a:p>
          <a:p>
            <a:r>
              <a:rPr lang="en-US" sz="1200" dirty="0">
                <a:solidFill>
                  <a:srgbClr val="FFFFFF"/>
                </a:solidFill>
              </a:rPr>
              <a:t>EXTERNAL GUIDE</a:t>
            </a:r>
          </a:p>
          <a:p>
            <a:pPr>
              <a:buFont typeface="Wingdings 3" charset="2"/>
              <a:buChar char=""/>
            </a:pPr>
            <a:r>
              <a:rPr lang="en-US" sz="1600" dirty="0">
                <a:solidFill>
                  <a:srgbClr val="FFFFFF"/>
                </a:solidFill>
              </a:rPr>
              <a:t>-Dr. Aniruddha Joshi</a:t>
            </a:r>
          </a:p>
          <a:p>
            <a:r>
              <a:rPr lang="en-US" sz="1200" dirty="0">
                <a:solidFill>
                  <a:srgbClr val="FFFFFF"/>
                </a:solidFill>
              </a:rPr>
              <a:t>( Founder, </a:t>
            </a:r>
            <a:r>
              <a:rPr lang="en-US" sz="1200" dirty="0" err="1">
                <a:solidFill>
                  <a:srgbClr val="FFFFFF"/>
                </a:solidFill>
              </a:rPr>
              <a:t>atreya</a:t>
            </a:r>
            <a:r>
              <a:rPr lang="en-US" sz="1200" dirty="0">
                <a:solidFill>
                  <a:srgbClr val="FFFFFF"/>
                </a:solidFill>
              </a:rPr>
              <a:t> innovations)</a:t>
            </a:r>
          </a:p>
          <a:p>
            <a:pPr>
              <a:buFont typeface="Wingdings 3" charset="2"/>
              <a:buChar char=""/>
            </a:pPr>
            <a:endParaRPr lang="en-US" sz="1600" dirty="0">
              <a:solidFill>
                <a:srgbClr val="FFFFFF"/>
              </a:solidFill>
            </a:endParaRPr>
          </a:p>
        </p:txBody>
      </p:sp>
      <p:sp>
        <p:nvSpPr>
          <p:cNvPr id="5" name="Slide Number Placeholder 4">
            <a:extLst>
              <a:ext uri="{FF2B5EF4-FFF2-40B4-BE49-F238E27FC236}">
                <a16:creationId xmlns:a16="http://schemas.microsoft.com/office/drawing/2014/main" id="{BC0DB5CE-4481-4068-BB66-BD94E56866AE}"/>
              </a:ext>
            </a:extLst>
          </p:cNvPr>
          <p:cNvSpPr>
            <a:spLocks noGrp="1"/>
          </p:cNvSpPr>
          <p:nvPr>
            <p:ph type="sldNum" sz="quarter" idx="12"/>
          </p:nvPr>
        </p:nvSpPr>
        <p:spPr/>
        <p:txBody>
          <a:bodyPr/>
          <a:lstStyle/>
          <a:p>
            <a:fld id="{99A2DBE6-2EA7-4168-938E-7949D8ACA9A2}" type="slidenum">
              <a:rPr lang="en-IN" smtClean="0"/>
              <a:t>1</a:t>
            </a:fld>
            <a:endParaRPr lang="en-IN"/>
          </a:p>
        </p:txBody>
      </p:sp>
    </p:spTree>
    <p:extLst>
      <p:ext uri="{BB962C8B-B14F-4D97-AF65-F5344CB8AC3E}">
        <p14:creationId xmlns:p14="http://schemas.microsoft.com/office/powerpoint/2010/main" val="2332503542"/>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92A189-B63F-45DF-99C0-08F4612BF7FB}"/>
              </a:ext>
            </a:extLst>
          </p:cNvPr>
          <p:cNvSpPr>
            <a:spLocks noGrp="1"/>
          </p:cNvSpPr>
          <p:nvPr>
            <p:ph type="title"/>
          </p:nvPr>
        </p:nvSpPr>
        <p:spPr>
          <a:xfrm>
            <a:off x="881757" y="830793"/>
            <a:ext cx="8761413" cy="706964"/>
          </a:xfrm>
        </p:spPr>
        <p:txBody>
          <a:bodyPr/>
          <a:lstStyle/>
          <a:p>
            <a:r>
              <a:rPr lang="en-IN" dirty="0"/>
              <a:t>Mask R-CNN:</a:t>
            </a:r>
          </a:p>
        </p:txBody>
      </p:sp>
      <p:sp>
        <p:nvSpPr>
          <p:cNvPr id="7" name="Content Placeholder 6">
            <a:extLst>
              <a:ext uri="{FF2B5EF4-FFF2-40B4-BE49-F238E27FC236}">
                <a16:creationId xmlns:a16="http://schemas.microsoft.com/office/drawing/2014/main" id="{8FB3EA60-EB76-4C24-A4E7-E0ED7E2352F5}"/>
              </a:ext>
            </a:extLst>
          </p:cNvPr>
          <p:cNvSpPr>
            <a:spLocks noGrp="1"/>
          </p:cNvSpPr>
          <p:nvPr>
            <p:ph idx="1"/>
          </p:nvPr>
        </p:nvSpPr>
        <p:spPr>
          <a:xfrm>
            <a:off x="881757" y="6095999"/>
            <a:ext cx="10919718" cy="600075"/>
          </a:xfrm>
        </p:spPr>
        <p:txBody>
          <a:bodyPr>
            <a:normAutofit/>
          </a:bodyPr>
          <a:lstStyle/>
          <a:p>
            <a:r>
              <a:rPr lang="en-IN" dirty="0" err="1">
                <a:solidFill>
                  <a:srgbClr val="0070C0"/>
                </a:solidFill>
                <a:hlinkClick r:id="rId2"/>
              </a:rPr>
              <a:t>Reference:MaskRCNN</a:t>
            </a:r>
            <a:endParaRPr lang="en-IN" dirty="0">
              <a:solidFill>
                <a:srgbClr val="0070C0"/>
              </a:solidFill>
            </a:endParaRPr>
          </a:p>
        </p:txBody>
      </p:sp>
      <p:pic>
        <p:nvPicPr>
          <p:cNvPr id="9" name="Picture 8" descr="Diagram, engineering drawing&#10;&#10;Description automatically generated">
            <a:extLst>
              <a:ext uri="{FF2B5EF4-FFF2-40B4-BE49-F238E27FC236}">
                <a16:creationId xmlns:a16="http://schemas.microsoft.com/office/drawing/2014/main" id="{E6F046AB-1F90-495A-A851-3D43770F5B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9175" y="2428874"/>
            <a:ext cx="9201150" cy="3381375"/>
          </a:xfrm>
          <a:prstGeom prst="rect">
            <a:avLst/>
          </a:prstGeom>
        </p:spPr>
      </p:pic>
      <p:sp>
        <p:nvSpPr>
          <p:cNvPr id="10" name="Slide Number Placeholder 9">
            <a:extLst>
              <a:ext uri="{FF2B5EF4-FFF2-40B4-BE49-F238E27FC236}">
                <a16:creationId xmlns:a16="http://schemas.microsoft.com/office/drawing/2014/main" id="{3F4B7A02-EBFC-47B7-8BF4-4438039511D2}"/>
              </a:ext>
            </a:extLst>
          </p:cNvPr>
          <p:cNvSpPr>
            <a:spLocks noGrp="1"/>
          </p:cNvSpPr>
          <p:nvPr>
            <p:ph type="sldNum" sz="quarter" idx="12"/>
          </p:nvPr>
        </p:nvSpPr>
        <p:spPr/>
        <p:txBody>
          <a:bodyPr/>
          <a:lstStyle/>
          <a:p>
            <a:fld id="{99A2DBE6-2EA7-4168-938E-7949D8ACA9A2}" type="slidenum">
              <a:rPr lang="en-IN" smtClean="0"/>
              <a:t>10</a:t>
            </a:fld>
            <a:endParaRPr lang="en-IN"/>
          </a:p>
        </p:txBody>
      </p:sp>
    </p:spTree>
    <p:extLst>
      <p:ext uri="{BB962C8B-B14F-4D97-AF65-F5344CB8AC3E}">
        <p14:creationId xmlns:p14="http://schemas.microsoft.com/office/powerpoint/2010/main" val="2447834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A9B839-3619-4C30-8BC3-8D3F59CB4851}"/>
              </a:ext>
            </a:extLst>
          </p:cNvPr>
          <p:cNvSpPr>
            <a:spLocks noGrp="1"/>
          </p:cNvSpPr>
          <p:nvPr>
            <p:ph type="title"/>
          </p:nvPr>
        </p:nvSpPr>
        <p:spPr>
          <a:xfrm>
            <a:off x="697754" y="583143"/>
            <a:ext cx="8761413" cy="706964"/>
          </a:xfrm>
        </p:spPr>
        <p:txBody>
          <a:bodyPr/>
          <a:lstStyle/>
          <a:p>
            <a:r>
              <a:rPr lang="en-IN" dirty="0"/>
              <a:t>History of Detectron2 :</a:t>
            </a:r>
          </a:p>
        </p:txBody>
      </p:sp>
      <p:graphicFrame>
        <p:nvGraphicFramePr>
          <p:cNvPr id="5" name="Table 5">
            <a:extLst>
              <a:ext uri="{FF2B5EF4-FFF2-40B4-BE49-F238E27FC236}">
                <a16:creationId xmlns:a16="http://schemas.microsoft.com/office/drawing/2014/main" id="{A6605CAE-4301-4028-ACF3-1A31FAC9A63E}"/>
              </a:ext>
            </a:extLst>
          </p:cNvPr>
          <p:cNvGraphicFramePr>
            <a:graphicFrameLocks noGrp="1"/>
          </p:cNvGraphicFramePr>
          <p:nvPr>
            <p:ph idx="1"/>
            <p:extLst>
              <p:ext uri="{D42A27DB-BD31-4B8C-83A1-F6EECF244321}">
                <p14:modId xmlns:p14="http://schemas.microsoft.com/office/powerpoint/2010/main" val="93958665"/>
              </p:ext>
            </p:extLst>
          </p:nvPr>
        </p:nvGraphicFramePr>
        <p:xfrm>
          <a:off x="495300" y="1336989"/>
          <a:ext cx="9857239" cy="5273040"/>
        </p:xfrm>
        <a:graphic>
          <a:graphicData uri="http://schemas.openxmlformats.org/drawingml/2006/table">
            <a:tbl>
              <a:tblPr firstRow="1" bandRow="1">
                <a:tableStyleId>{5C22544A-7EE6-4342-B048-85BDC9FD1C3A}</a:tableStyleId>
              </a:tblPr>
              <a:tblGrid>
                <a:gridCol w="1973519">
                  <a:extLst>
                    <a:ext uri="{9D8B030D-6E8A-4147-A177-3AD203B41FA5}">
                      <a16:colId xmlns:a16="http://schemas.microsoft.com/office/drawing/2014/main" val="2946992588"/>
                    </a:ext>
                  </a:extLst>
                </a:gridCol>
                <a:gridCol w="4574879">
                  <a:extLst>
                    <a:ext uri="{9D8B030D-6E8A-4147-A177-3AD203B41FA5}">
                      <a16:colId xmlns:a16="http://schemas.microsoft.com/office/drawing/2014/main" val="2989140015"/>
                    </a:ext>
                  </a:extLst>
                </a:gridCol>
                <a:gridCol w="3308841">
                  <a:extLst>
                    <a:ext uri="{9D8B030D-6E8A-4147-A177-3AD203B41FA5}">
                      <a16:colId xmlns:a16="http://schemas.microsoft.com/office/drawing/2014/main" val="392997772"/>
                    </a:ext>
                  </a:extLst>
                </a:gridCol>
              </a:tblGrid>
              <a:tr h="352128">
                <a:tc>
                  <a:txBody>
                    <a:bodyPr/>
                    <a:lstStyle/>
                    <a:p>
                      <a:r>
                        <a:rPr lang="en-IN" dirty="0"/>
                        <a:t>Network Type</a:t>
                      </a:r>
                    </a:p>
                  </a:txBody>
                  <a:tcPr/>
                </a:tc>
                <a:tc>
                  <a:txBody>
                    <a:bodyPr/>
                    <a:lstStyle/>
                    <a:p>
                      <a:r>
                        <a:rPr lang="en-IN" dirty="0"/>
                        <a:t>Features</a:t>
                      </a:r>
                    </a:p>
                  </a:txBody>
                  <a:tcPr/>
                </a:tc>
                <a:tc>
                  <a:txBody>
                    <a:bodyPr/>
                    <a:lstStyle/>
                    <a:p>
                      <a:r>
                        <a:rPr lang="en-IN" dirty="0"/>
                        <a:t>Framework</a:t>
                      </a:r>
                    </a:p>
                  </a:txBody>
                  <a:tcPr/>
                </a:tc>
                <a:extLst>
                  <a:ext uri="{0D108BD9-81ED-4DB2-BD59-A6C34878D82A}">
                    <a16:rowId xmlns:a16="http://schemas.microsoft.com/office/drawing/2014/main" val="1281522875"/>
                  </a:ext>
                </a:extLst>
              </a:tr>
              <a:tr h="1525886">
                <a:tc>
                  <a:txBody>
                    <a:bodyPr/>
                    <a:lstStyle/>
                    <a:p>
                      <a:r>
                        <a:rPr lang="en-IN" dirty="0"/>
                        <a:t>RCNN –</a:t>
                      </a:r>
                    </a:p>
                    <a:p>
                      <a:r>
                        <a:rPr lang="en-US" sz="1400" dirty="0"/>
                        <a:t>Region Based convolutional neural network </a:t>
                      </a:r>
                      <a:endParaRPr lang="en-IN" sz="1400" dirty="0"/>
                    </a:p>
                  </a:txBody>
                  <a:tcPr/>
                </a:tc>
                <a:tc>
                  <a:txBody>
                    <a:bodyPr/>
                    <a:lstStyle/>
                    <a:p>
                      <a:pPr marL="285750" indent="-285750">
                        <a:buFont typeface="Arial" panose="020B0604020202020204" pitchFamily="34" charset="0"/>
                        <a:buChar char="•"/>
                      </a:pPr>
                      <a:r>
                        <a:rPr lang="en-US" sz="1400" dirty="0"/>
                        <a:t>The is idea that we would only look for objects in regions which have high probability of having some objects. </a:t>
                      </a:r>
                    </a:p>
                    <a:p>
                      <a:pPr marL="285750" indent="-285750">
                        <a:buFont typeface="Arial" panose="020B0604020202020204" pitchFamily="34" charset="0"/>
                        <a:buChar char="•"/>
                      </a:pPr>
                      <a:r>
                        <a:rPr lang="en-US" sz="1400" dirty="0"/>
                        <a:t>Basically, region proposals are created &amp; then neural network would detect objects within them.</a:t>
                      </a:r>
                    </a:p>
                    <a:p>
                      <a:pPr marL="285750" indent="-285750">
                        <a:buFont typeface="Arial" panose="020B0604020202020204" pitchFamily="34" charset="0"/>
                        <a:buChar char="•"/>
                      </a:pPr>
                      <a:r>
                        <a:rPr lang="en-US" sz="1400" i="0" dirty="0"/>
                        <a:t>I</a:t>
                      </a:r>
                      <a:r>
                        <a:rPr lang="en-US" sz="1400" dirty="0"/>
                        <a:t>t provided boxes as shown in 2nd box.</a:t>
                      </a:r>
                    </a:p>
                  </a:txBody>
                  <a:tcPr/>
                </a:tc>
                <a:tc>
                  <a:txBody>
                    <a:bodyPr/>
                    <a:lstStyle/>
                    <a:p>
                      <a:r>
                        <a:rPr lang="en-US" sz="1400" dirty="0"/>
                        <a:t>caffe release was made in 2015 </a:t>
                      </a:r>
                      <a:endParaRPr lang="en-IN" sz="1400" dirty="0"/>
                    </a:p>
                  </a:txBody>
                  <a:tcPr/>
                </a:tc>
                <a:extLst>
                  <a:ext uri="{0D108BD9-81ED-4DB2-BD59-A6C34878D82A}">
                    <a16:rowId xmlns:a16="http://schemas.microsoft.com/office/drawing/2014/main" val="343755807"/>
                  </a:ext>
                </a:extLst>
              </a:tr>
              <a:tr h="909663">
                <a:tc>
                  <a:txBody>
                    <a:bodyPr/>
                    <a:lstStyle/>
                    <a:p>
                      <a:r>
                        <a:rPr lang="en-IN" dirty="0"/>
                        <a:t>Mask - RCNN</a:t>
                      </a:r>
                    </a:p>
                  </a:txBody>
                  <a:tcPr/>
                </a:tc>
                <a:tc>
                  <a:txBody>
                    <a:bodyPr/>
                    <a:lstStyle/>
                    <a:p>
                      <a:pPr marL="285750" indent="-285750">
                        <a:buFont typeface="Arial" panose="020B0604020202020204" pitchFamily="34" charset="0"/>
                        <a:buChar char="•"/>
                      </a:pPr>
                      <a:r>
                        <a:rPr lang="en-US" sz="1400" kern="1200" dirty="0">
                          <a:solidFill>
                            <a:schemeClr val="dk1"/>
                          </a:solidFill>
                          <a:latin typeface="+mn-lt"/>
                          <a:ea typeface="+mn-ea"/>
                          <a:cs typeface="+mn-cs"/>
                        </a:rPr>
                        <a:t>It provides silhouette (which is solid shape of single color, with its edges matching the outline of the subject).</a:t>
                      </a:r>
                    </a:p>
                    <a:p>
                      <a:pPr marL="285750" indent="-285750">
                        <a:buFont typeface="Arial" panose="020B0604020202020204" pitchFamily="34" charset="0"/>
                        <a:buChar char="•"/>
                      </a:pPr>
                      <a:r>
                        <a:rPr lang="en-US" sz="1400" kern="1200" dirty="0">
                          <a:solidFill>
                            <a:schemeClr val="dk1"/>
                          </a:solidFill>
                          <a:latin typeface="+mn-lt"/>
                          <a:ea typeface="+mn-ea"/>
                          <a:cs typeface="+mn-cs"/>
                        </a:rPr>
                        <a:t>Silhouette or Mask gives us the object location.</a:t>
                      </a:r>
                      <a:endParaRPr lang="en-IN" sz="1400" kern="1200" dirty="0">
                        <a:solidFill>
                          <a:schemeClr val="dk1"/>
                        </a:solidFill>
                        <a:latin typeface="+mn-lt"/>
                        <a:ea typeface="+mn-ea"/>
                        <a:cs typeface="+mn-cs"/>
                      </a:endParaRPr>
                    </a:p>
                  </a:txBody>
                  <a:tcPr/>
                </a:tc>
                <a:tc>
                  <a:txBody>
                    <a:bodyPr/>
                    <a:lstStyle/>
                    <a:p>
                      <a:r>
                        <a:rPr lang="en-US" sz="1400" dirty="0"/>
                        <a:t>TensorFlow and Keras was used to create this neural network.</a:t>
                      </a:r>
                      <a:endParaRPr lang="en-IN" sz="1400" dirty="0"/>
                    </a:p>
                  </a:txBody>
                  <a:tcPr/>
                </a:tc>
                <a:extLst>
                  <a:ext uri="{0D108BD9-81ED-4DB2-BD59-A6C34878D82A}">
                    <a16:rowId xmlns:a16="http://schemas.microsoft.com/office/drawing/2014/main" val="580440040"/>
                  </a:ext>
                </a:extLst>
              </a:tr>
              <a:tr h="909663">
                <a:tc>
                  <a:txBody>
                    <a:bodyPr/>
                    <a:lstStyle/>
                    <a:p>
                      <a:r>
                        <a:rPr lang="en-IN" dirty="0"/>
                        <a:t>Detectron</a:t>
                      </a:r>
                    </a:p>
                  </a:txBody>
                  <a:tcPr/>
                </a:tc>
                <a:tc>
                  <a:txBody>
                    <a:bodyPr/>
                    <a:lstStyle/>
                    <a:p>
                      <a:pPr marL="285750" indent="-285750">
                        <a:buFont typeface="Arial" panose="020B0604020202020204" pitchFamily="34" charset="0"/>
                        <a:buChar char="•"/>
                      </a:pPr>
                      <a:r>
                        <a:rPr lang="en-IN" sz="1400" dirty="0"/>
                        <a:t>It has backbone-based architecture.</a:t>
                      </a:r>
                    </a:p>
                    <a:p>
                      <a:pPr marL="285750" indent="-285750">
                        <a:buFont typeface="Arial" panose="020B0604020202020204" pitchFamily="34" charset="0"/>
                        <a:buChar char="•"/>
                      </a:pPr>
                      <a:r>
                        <a:rPr lang="en-US" sz="1400" dirty="0"/>
                        <a:t>Backbone generates its region proposals &amp; which are further optimized using machine learning.</a:t>
                      </a:r>
                      <a:endParaRPr lang="en-IN" sz="1400" dirty="0"/>
                    </a:p>
                  </a:txBody>
                  <a:tcPr/>
                </a:tc>
                <a:tc>
                  <a:txBody>
                    <a:bodyPr/>
                    <a:lstStyle/>
                    <a:p>
                      <a:r>
                        <a:rPr lang="en-US" sz="1400" b="0" i="0" kern="1200" dirty="0">
                          <a:solidFill>
                            <a:schemeClr val="dk1"/>
                          </a:solidFill>
                          <a:effectLst/>
                          <a:latin typeface="+mn-lt"/>
                          <a:ea typeface="+mn-ea"/>
                          <a:cs typeface="+mn-cs"/>
                        </a:rPr>
                        <a:t>It is written in Python and powered by the Caffe2 deep learning framework.</a:t>
                      </a:r>
                      <a:endParaRPr lang="en-IN" sz="1400" dirty="0"/>
                    </a:p>
                  </a:txBody>
                  <a:tcPr/>
                </a:tc>
                <a:extLst>
                  <a:ext uri="{0D108BD9-81ED-4DB2-BD59-A6C34878D82A}">
                    <a16:rowId xmlns:a16="http://schemas.microsoft.com/office/drawing/2014/main" val="201054167"/>
                  </a:ext>
                </a:extLst>
              </a:tr>
              <a:tr h="1379166">
                <a:tc>
                  <a:txBody>
                    <a:bodyPr/>
                    <a:lstStyle/>
                    <a:p>
                      <a:r>
                        <a:rPr lang="en-IN" dirty="0"/>
                        <a:t>Detectron2</a:t>
                      </a:r>
                    </a:p>
                  </a:txBody>
                  <a:tcPr/>
                </a:tc>
                <a:tc>
                  <a:txBody>
                    <a:bodyPr/>
                    <a:lstStyle/>
                    <a:p>
                      <a:pPr marL="285750" indent="-285750">
                        <a:buFont typeface="Arial" panose="020B0604020202020204" pitchFamily="34" charset="0"/>
                        <a:buChar char="•"/>
                      </a:pPr>
                      <a:r>
                        <a:rPr lang="en-US" sz="1400" dirty="0"/>
                        <a:t>Detectron2 is based on Detectron, but it is much more powerful and works at very high speeds.</a:t>
                      </a:r>
                    </a:p>
                    <a:p>
                      <a:pPr marL="285750" indent="-285750">
                        <a:buFont typeface="Arial" panose="020B0604020202020204" pitchFamily="34" charset="0"/>
                        <a:buChar char="•"/>
                      </a:pPr>
                      <a:r>
                        <a:rPr lang="en-US" sz="1400" dirty="0"/>
                        <a:t>It is combination of multiple techniques that perform different functionality.</a:t>
                      </a:r>
                    </a:p>
                    <a:p>
                      <a:endParaRPr lang="en-IN" dirty="0"/>
                    </a:p>
                  </a:txBody>
                  <a:tcPr/>
                </a:tc>
                <a:tc>
                  <a:txBody>
                    <a:bodyPr/>
                    <a:lstStyle/>
                    <a:p>
                      <a:r>
                        <a:rPr lang="en-IN" sz="1400" dirty="0"/>
                        <a:t>It has Pytorch release in 2019.</a:t>
                      </a:r>
                    </a:p>
                  </a:txBody>
                  <a:tcPr/>
                </a:tc>
                <a:extLst>
                  <a:ext uri="{0D108BD9-81ED-4DB2-BD59-A6C34878D82A}">
                    <a16:rowId xmlns:a16="http://schemas.microsoft.com/office/drawing/2014/main" val="696939171"/>
                  </a:ext>
                </a:extLst>
              </a:tr>
            </a:tbl>
          </a:graphicData>
        </a:graphic>
      </p:graphicFrame>
      <p:sp>
        <p:nvSpPr>
          <p:cNvPr id="4" name="Slide Number Placeholder 3">
            <a:extLst>
              <a:ext uri="{FF2B5EF4-FFF2-40B4-BE49-F238E27FC236}">
                <a16:creationId xmlns:a16="http://schemas.microsoft.com/office/drawing/2014/main" id="{C65CCED6-456F-4944-83CA-8D9492832467}"/>
              </a:ext>
            </a:extLst>
          </p:cNvPr>
          <p:cNvSpPr>
            <a:spLocks noGrp="1"/>
          </p:cNvSpPr>
          <p:nvPr>
            <p:ph type="sldNum" sz="quarter" idx="12"/>
          </p:nvPr>
        </p:nvSpPr>
        <p:spPr/>
        <p:txBody>
          <a:bodyPr/>
          <a:lstStyle/>
          <a:p>
            <a:fld id="{99A2DBE6-2EA7-4168-938E-7949D8ACA9A2}" type="slidenum">
              <a:rPr lang="en-IN" smtClean="0"/>
              <a:t>11</a:t>
            </a:fld>
            <a:endParaRPr lang="en-IN"/>
          </a:p>
        </p:txBody>
      </p:sp>
    </p:spTree>
    <p:extLst>
      <p:ext uri="{BB962C8B-B14F-4D97-AF65-F5344CB8AC3E}">
        <p14:creationId xmlns:p14="http://schemas.microsoft.com/office/powerpoint/2010/main" val="4111701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B8784C-5347-4758-A93D-D170592B0A1E}"/>
              </a:ext>
            </a:extLst>
          </p:cNvPr>
          <p:cNvSpPr>
            <a:spLocks noGrp="1"/>
          </p:cNvSpPr>
          <p:nvPr>
            <p:ph type="title"/>
          </p:nvPr>
        </p:nvSpPr>
        <p:spPr/>
        <p:txBody>
          <a:bodyPr/>
          <a:lstStyle/>
          <a:p>
            <a:r>
              <a:rPr lang="en-IN" dirty="0"/>
              <a:t>The Lola app:</a:t>
            </a:r>
          </a:p>
        </p:txBody>
      </p:sp>
      <p:sp>
        <p:nvSpPr>
          <p:cNvPr id="3" name="Content Placeholder 2">
            <a:extLst>
              <a:ext uri="{FF2B5EF4-FFF2-40B4-BE49-F238E27FC236}">
                <a16:creationId xmlns:a16="http://schemas.microsoft.com/office/drawing/2014/main" id="{6165F691-39A3-4591-BE88-96A10018E4DB}"/>
              </a:ext>
            </a:extLst>
          </p:cNvPr>
          <p:cNvSpPr>
            <a:spLocks noGrp="1"/>
          </p:cNvSpPr>
          <p:nvPr>
            <p:ph idx="1"/>
          </p:nvPr>
        </p:nvSpPr>
        <p:spPr>
          <a:xfrm>
            <a:off x="628650" y="2343150"/>
            <a:ext cx="11249025" cy="3609975"/>
          </a:xfrm>
        </p:spPr>
        <p:txBody>
          <a:bodyPr>
            <a:noAutofit/>
          </a:bodyPr>
          <a:lstStyle/>
          <a:p>
            <a:r>
              <a:rPr lang="en-US" sz="1600" b="0" i="0" dirty="0">
                <a:solidFill>
                  <a:srgbClr val="333333"/>
                </a:solidFill>
                <a:effectLst/>
              </a:rPr>
              <a:t>Lola app combines technology with traditional Ayurveda by using AI approach to find out your health condition through a simple test by taking a tongue picture. This application was developed by </a:t>
            </a:r>
            <a:r>
              <a:rPr lang="en-US" sz="1600" b="0" i="0" dirty="0" err="1">
                <a:solidFill>
                  <a:srgbClr val="333333"/>
                </a:solidFill>
                <a:effectLst/>
              </a:rPr>
              <a:t>Atreya</a:t>
            </a:r>
            <a:r>
              <a:rPr lang="en-US" sz="1600" b="0" i="0" dirty="0">
                <a:solidFill>
                  <a:srgbClr val="333333"/>
                </a:solidFill>
                <a:effectLst/>
              </a:rPr>
              <a:t> in beta version.</a:t>
            </a:r>
          </a:p>
          <a:p>
            <a:r>
              <a:rPr lang="en-US" sz="1600" b="0" i="0" dirty="0">
                <a:solidFill>
                  <a:srgbClr val="333333"/>
                </a:solidFill>
                <a:effectLst/>
              </a:rPr>
              <a:t> This app analyzed the dryness, crack, and whiteness in tongue which in turn help us understand the health condition of the person taking the tongue test.</a:t>
            </a:r>
          </a:p>
          <a:p>
            <a:pPr algn="l"/>
            <a:r>
              <a:rPr lang="en-US" sz="1600" b="0" i="0" dirty="0">
                <a:solidFill>
                  <a:srgbClr val="333333"/>
                </a:solidFill>
                <a:effectLst/>
              </a:rPr>
              <a:t> This health app is the first of its kind that works on the tongue analysis, using image processing technology to detect the health status of users and provide the health score and recommendations accordingly.</a:t>
            </a:r>
            <a:endParaRPr lang="en-US" sz="1600" dirty="0">
              <a:solidFill>
                <a:srgbClr val="333333"/>
              </a:solidFill>
            </a:endParaRPr>
          </a:p>
          <a:p>
            <a:pPr algn="l"/>
            <a:r>
              <a:rPr lang="en-US" sz="1600" b="0" i="0" dirty="0">
                <a:solidFill>
                  <a:srgbClr val="333333"/>
                </a:solidFill>
                <a:effectLst/>
              </a:rPr>
              <a:t>This test is an exceptional way not only to monitor health but also take preventive measures to live a healthy life based on our diet and lifestyle recommendations specifically designed for individual depending on health condition.</a:t>
            </a:r>
            <a:endParaRPr lang="en-US" sz="1600" b="0" i="0" cap="all" dirty="0">
              <a:solidFill>
                <a:srgbClr val="333333"/>
              </a:solidFill>
              <a:effectLst/>
            </a:endParaRPr>
          </a:p>
          <a:p>
            <a:pPr marL="0" indent="0" algn="r">
              <a:buNone/>
            </a:pPr>
            <a:r>
              <a:rPr lang="en-US" sz="1600" dirty="0">
                <a:hlinkClick r:id="rId3"/>
              </a:rPr>
              <a:t>Link for Lola app</a:t>
            </a:r>
            <a:br>
              <a:rPr lang="en-US" sz="1600" dirty="0"/>
            </a:br>
            <a:endParaRPr lang="en-IN" sz="1600" dirty="0"/>
          </a:p>
        </p:txBody>
      </p:sp>
      <p:sp>
        <p:nvSpPr>
          <p:cNvPr id="4" name="Slide Number Placeholder 3">
            <a:extLst>
              <a:ext uri="{FF2B5EF4-FFF2-40B4-BE49-F238E27FC236}">
                <a16:creationId xmlns:a16="http://schemas.microsoft.com/office/drawing/2014/main" id="{78BA427C-061A-4072-901E-A29CEC52D395}"/>
              </a:ext>
            </a:extLst>
          </p:cNvPr>
          <p:cNvSpPr>
            <a:spLocks noGrp="1"/>
          </p:cNvSpPr>
          <p:nvPr>
            <p:ph type="sldNum" sz="quarter" idx="12"/>
          </p:nvPr>
        </p:nvSpPr>
        <p:spPr/>
        <p:txBody>
          <a:bodyPr/>
          <a:lstStyle/>
          <a:p>
            <a:fld id="{99A2DBE6-2EA7-4168-938E-7949D8ACA9A2}" type="slidenum">
              <a:rPr lang="en-IN" smtClean="0"/>
              <a:t>12</a:t>
            </a:fld>
            <a:endParaRPr lang="en-IN"/>
          </a:p>
        </p:txBody>
      </p:sp>
    </p:spTree>
    <p:extLst>
      <p:ext uri="{BB962C8B-B14F-4D97-AF65-F5344CB8AC3E}">
        <p14:creationId xmlns:p14="http://schemas.microsoft.com/office/powerpoint/2010/main" val="30507932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E8EC6C-DBA2-4368-A682-C033ED2DE13E}"/>
              </a:ext>
            </a:extLst>
          </p:cNvPr>
          <p:cNvSpPr>
            <a:spLocks noGrp="1"/>
          </p:cNvSpPr>
          <p:nvPr>
            <p:ph type="title"/>
          </p:nvPr>
        </p:nvSpPr>
        <p:spPr/>
        <p:txBody>
          <a:bodyPr/>
          <a:lstStyle/>
          <a:p>
            <a:r>
              <a:rPr lang="en-IN" dirty="0"/>
              <a:t>Data</a:t>
            </a:r>
          </a:p>
        </p:txBody>
      </p:sp>
      <p:sp>
        <p:nvSpPr>
          <p:cNvPr id="3" name="Content Placeholder 2">
            <a:extLst>
              <a:ext uri="{FF2B5EF4-FFF2-40B4-BE49-F238E27FC236}">
                <a16:creationId xmlns:a16="http://schemas.microsoft.com/office/drawing/2014/main" id="{B6E11F4E-5B8B-46AB-8BBD-A9485646BDA6}"/>
              </a:ext>
            </a:extLst>
          </p:cNvPr>
          <p:cNvSpPr>
            <a:spLocks noGrp="1"/>
          </p:cNvSpPr>
          <p:nvPr>
            <p:ph idx="1"/>
          </p:nvPr>
        </p:nvSpPr>
        <p:spPr>
          <a:xfrm>
            <a:off x="1154954" y="5086350"/>
            <a:ext cx="8825659" cy="933450"/>
          </a:xfrm>
        </p:spPr>
        <p:txBody>
          <a:bodyPr>
            <a:normAutofit fontScale="85000" lnSpcReduction="20000"/>
          </a:bodyPr>
          <a:lstStyle/>
          <a:p>
            <a:r>
              <a:rPr lang="en-IN" dirty="0"/>
              <a:t>Tongue bank of 100 images.</a:t>
            </a:r>
          </a:p>
          <a:p>
            <a:r>
              <a:rPr lang="en-IN" dirty="0"/>
              <a:t>Splitting of images</a:t>
            </a:r>
          </a:p>
          <a:p>
            <a:r>
              <a:rPr lang="en-IN" dirty="0"/>
              <a:t>We had 501 set of users of The Lola app, from whom we have randomly selected data.</a:t>
            </a:r>
          </a:p>
          <a:p>
            <a:endParaRPr lang="en-IN" dirty="0"/>
          </a:p>
        </p:txBody>
      </p:sp>
      <p:sp>
        <p:nvSpPr>
          <p:cNvPr id="4" name="Slide Number Placeholder 3">
            <a:extLst>
              <a:ext uri="{FF2B5EF4-FFF2-40B4-BE49-F238E27FC236}">
                <a16:creationId xmlns:a16="http://schemas.microsoft.com/office/drawing/2014/main" id="{8C2570F0-2908-4745-B2B2-0596022517D1}"/>
              </a:ext>
            </a:extLst>
          </p:cNvPr>
          <p:cNvSpPr>
            <a:spLocks noGrp="1"/>
          </p:cNvSpPr>
          <p:nvPr>
            <p:ph type="sldNum" sz="quarter" idx="12"/>
          </p:nvPr>
        </p:nvSpPr>
        <p:spPr/>
        <p:txBody>
          <a:bodyPr/>
          <a:lstStyle/>
          <a:p>
            <a:fld id="{99A2DBE6-2EA7-4168-938E-7949D8ACA9A2}" type="slidenum">
              <a:rPr lang="en-IN" smtClean="0"/>
              <a:t>13</a:t>
            </a:fld>
            <a:endParaRPr lang="en-IN"/>
          </a:p>
        </p:txBody>
      </p:sp>
      <p:graphicFrame>
        <p:nvGraphicFramePr>
          <p:cNvPr id="5" name="Table 5">
            <a:extLst>
              <a:ext uri="{FF2B5EF4-FFF2-40B4-BE49-F238E27FC236}">
                <a16:creationId xmlns:a16="http://schemas.microsoft.com/office/drawing/2014/main" id="{3B0C6336-AE3B-4ED7-92B7-B61AC2E42799}"/>
              </a:ext>
            </a:extLst>
          </p:cNvPr>
          <p:cNvGraphicFramePr>
            <a:graphicFrameLocks noGrp="1"/>
          </p:cNvGraphicFramePr>
          <p:nvPr>
            <p:extLst>
              <p:ext uri="{D42A27DB-BD31-4B8C-83A1-F6EECF244321}">
                <p14:modId xmlns:p14="http://schemas.microsoft.com/office/powerpoint/2010/main" val="1758514659"/>
              </p:ext>
            </p:extLst>
          </p:nvPr>
        </p:nvGraphicFramePr>
        <p:xfrm>
          <a:off x="1471660" y="2178050"/>
          <a:ext cx="8128000" cy="4337050"/>
        </p:xfrm>
        <a:graphic>
          <a:graphicData uri="http://schemas.openxmlformats.org/drawingml/2006/table">
            <a:tbl>
              <a:tblPr firstRow="1" bandRow="1">
                <a:tableStyleId>{5C22544A-7EE6-4342-B048-85BDC9FD1C3A}</a:tableStyleId>
              </a:tblPr>
              <a:tblGrid>
                <a:gridCol w="1700165">
                  <a:extLst>
                    <a:ext uri="{9D8B030D-6E8A-4147-A177-3AD203B41FA5}">
                      <a16:colId xmlns:a16="http://schemas.microsoft.com/office/drawing/2014/main" val="2361000724"/>
                    </a:ext>
                  </a:extLst>
                </a:gridCol>
                <a:gridCol w="1551035">
                  <a:extLst>
                    <a:ext uri="{9D8B030D-6E8A-4147-A177-3AD203B41FA5}">
                      <a16:colId xmlns:a16="http://schemas.microsoft.com/office/drawing/2014/main" val="3639484970"/>
                    </a:ext>
                  </a:extLst>
                </a:gridCol>
                <a:gridCol w="1625600">
                  <a:extLst>
                    <a:ext uri="{9D8B030D-6E8A-4147-A177-3AD203B41FA5}">
                      <a16:colId xmlns:a16="http://schemas.microsoft.com/office/drawing/2014/main" val="210301850"/>
                    </a:ext>
                  </a:extLst>
                </a:gridCol>
                <a:gridCol w="1625600">
                  <a:extLst>
                    <a:ext uri="{9D8B030D-6E8A-4147-A177-3AD203B41FA5}">
                      <a16:colId xmlns:a16="http://schemas.microsoft.com/office/drawing/2014/main" val="1361126135"/>
                    </a:ext>
                  </a:extLst>
                </a:gridCol>
                <a:gridCol w="1625600">
                  <a:extLst>
                    <a:ext uri="{9D8B030D-6E8A-4147-A177-3AD203B41FA5}">
                      <a16:colId xmlns:a16="http://schemas.microsoft.com/office/drawing/2014/main" val="1531041826"/>
                    </a:ext>
                  </a:extLst>
                </a:gridCol>
              </a:tblGrid>
              <a:tr h="2365375">
                <a:tc>
                  <a:txBody>
                    <a:bodyPr/>
                    <a:lstStyle/>
                    <a:p>
                      <a:endParaRPr lang="en-IN" dirty="0"/>
                    </a:p>
                  </a:txBody>
                  <a:tcPr/>
                </a:tc>
                <a:tc>
                  <a:txBody>
                    <a:bodyPr/>
                    <a:lstStyle/>
                    <a:p>
                      <a:endParaRPr lang="en-IN" dirty="0"/>
                    </a:p>
                  </a:txBody>
                  <a:tcPr/>
                </a:tc>
                <a:tc>
                  <a:txBody>
                    <a:bodyPr/>
                    <a:lstStyle/>
                    <a:p>
                      <a:endParaRPr lang="en-IN" dirty="0"/>
                    </a:p>
                  </a:txBody>
                  <a:tcPr/>
                </a:tc>
                <a:tc>
                  <a:txBody>
                    <a:bodyPr/>
                    <a:lstStyle/>
                    <a:p>
                      <a:endParaRPr lang="en-IN" dirty="0"/>
                    </a:p>
                  </a:txBody>
                  <a:tcPr/>
                </a:tc>
                <a:tc>
                  <a:txBody>
                    <a:bodyPr/>
                    <a:lstStyle/>
                    <a:p>
                      <a:endParaRPr lang="en-IN" dirty="0"/>
                    </a:p>
                  </a:txBody>
                  <a:tcPr/>
                </a:tc>
                <a:extLst>
                  <a:ext uri="{0D108BD9-81ED-4DB2-BD59-A6C34878D82A}">
                    <a16:rowId xmlns:a16="http://schemas.microsoft.com/office/drawing/2014/main" val="1381158941"/>
                  </a:ext>
                </a:extLst>
              </a:tr>
              <a:tr h="1971675">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dirty="0"/>
                    </a:p>
                  </a:txBody>
                  <a:tcPr/>
                </a:tc>
                <a:extLst>
                  <a:ext uri="{0D108BD9-81ED-4DB2-BD59-A6C34878D82A}">
                    <a16:rowId xmlns:a16="http://schemas.microsoft.com/office/drawing/2014/main" val="375216778"/>
                  </a:ext>
                </a:extLst>
              </a:tr>
            </a:tbl>
          </a:graphicData>
        </a:graphic>
      </p:graphicFrame>
      <p:pic>
        <p:nvPicPr>
          <p:cNvPr id="9" name="Picture 8" descr="A picture containing person, person, wearing, close&#10;&#10;Description automatically generated">
            <a:extLst>
              <a:ext uri="{FF2B5EF4-FFF2-40B4-BE49-F238E27FC236}">
                <a16:creationId xmlns:a16="http://schemas.microsoft.com/office/drawing/2014/main" id="{BB353005-C6AC-425D-9DFC-A498697F54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19486" y="2362861"/>
            <a:ext cx="1599598" cy="2132277"/>
          </a:xfrm>
          <a:prstGeom prst="rect">
            <a:avLst/>
          </a:prstGeom>
        </p:spPr>
      </p:pic>
      <p:pic>
        <p:nvPicPr>
          <p:cNvPr id="11" name="Picture 10" descr="A person sticking her tongue out&#10;&#10;Description automatically generated with medium confidence">
            <a:extLst>
              <a:ext uri="{FF2B5EF4-FFF2-40B4-BE49-F238E27FC236}">
                <a16:creationId xmlns:a16="http://schemas.microsoft.com/office/drawing/2014/main" id="{82B6802B-79C2-4989-A68B-A57234447A0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19084" y="2362860"/>
            <a:ext cx="1599598" cy="2132277"/>
          </a:xfrm>
          <a:prstGeom prst="rect">
            <a:avLst/>
          </a:prstGeom>
        </p:spPr>
      </p:pic>
      <p:pic>
        <p:nvPicPr>
          <p:cNvPr id="13" name="Picture 12" descr="A person taking a selfie&#10;&#10;Description automatically generated">
            <a:extLst>
              <a:ext uri="{FF2B5EF4-FFF2-40B4-BE49-F238E27FC236}">
                <a16:creationId xmlns:a16="http://schemas.microsoft.com/office/drawing/2014/main" id="{49A9D0E2-469A-4488-8CA9-B8A15B949CA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37640" y="2304386"/>
            <a:ext cx="1599598" cy="2132277"/>
          </a:xfrm>
          <a:prstGeom prst="rect">
            <a:avLst/>
          </a:prstGeom>
        </p:spPr>
      </p:pic>
      <p:pic>
        <p:nvPicPr>
          <p:cNvPr id="15" name="Picture 14" descr="A person sticking his tongue out&#10;&#10;Description automatically generated">
            <a:extLst>
              <a:ext uri="{FF2B5EF4-FFF2-40B4-BE49-F238E27FC236}">
                <a16:creationId xmlns:a16="http://schemas.microsoft.com/office/drawing/2014/main" id="{6D7685CD-E582-4C4A-8BA2-9260CF7A0C2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16680" y="2304387"/>
            <a:ext cx="1529636" cy="2039014"/>
          </a:xfrm>
          <a:prstGeom prst="rect">
            <a:avLst/>
          </a:prstGeom>
        </p:spPr>
      </p:pic>
      <p:pic>
        <p:nvPicPr>
          <p:cNvPr id="17" name="Picture 16" descr="A person with his tongue out&#10;&#10;Description automatically generated with medium confidence">
            <a:extLst>
              <a:ext uri="{FF2B5EF4-FFF2-40B4-BE49-F238E27FC236}">
                <a16:creationId xmlns:a16="http://schemas.microsoft.com/office/drawing/2014/main" id="{123B4A9B-6DBA-424E-99FD-8736031354D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424689" y="2198618"/>
            <a:ext cx="1722810" cy="2296519"/>
          </a:xfrm>
          <a:prstGeom prst="rect">
            <a:avLst/>
          </a:prstGeom>
        </p:spPr>
      </p:pic>
    </p:spTree>
    <p:extLst>
      <p:ext uri="{BB962C8B-B14F-4D97-AF65-F5344CB8AC3E}">
        <p14:creationId xmlns:p14="http://schemas.microsoft.com/office/powerpoint/2010/main" val="29061780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14FFE0-6786-4CD4-930B-A4AFE911DE52}"/>
              </a:ext>
            </a:extLst>
          </p:cNvPr>
          <p:cNvSpPr>
            <a:spLocks noGrp="1"/>
          </p:cNvSpPr>
          <p:nvPr>
            <p:ph type="title"/>
          </p:nvPr>
        </p:nvSpPr>
        <p:spPr/>
        <p:txBody>
          <a:bodyPr/>
          <a:lstStyle/>
          <a:p>
            <a:r>
              <a:rPr lang="en-IN" dirty="0"/>
              <a:t>Pre-processing:</a:t>
            </a:r>
          </a:p>
        </p:txBody>
      </p:sp>
      <p:sp>
        <p:nvSpPr>
          <p:cNvPr id="3" name="Content Placeholder 2">
            <a:extLst>
              <a:ext uri="{FF2B5EF4-FFF2-40B4-BE49-F238E27FC236}">
                <a16:creationId xmlns:a16="http://schemas.microsoft.com/office/drawing/2014/main" id="{1CAE6199-7BCF-415B-928A-58CB69199F23}"/>
              </a:ext>
            </a:extLst>
          </p:cNvPr>
          <p:cNvSpPr>
            <a:spLocks noGrp="1"/>
          </p:cNvSpPr>
          <p:nvPr>
            <p:ph idx="1"/>
          </p:nvPr>
        </p:nvSpPr>
        <p:spPr>
          <a:xfrm>
            <a:off x="1154954" y="2603500"/>
            <a:ext cx="3660327" cy="3416300"/>
          </a:xfrm>
        </p:spPr>
        <p:txBody>
          <a:bodyPr>
            <a:normAutofit/>
          </a:bodyPr>
          <a:lstStyle/>
          <a:p>
            <a:r>
              <a:rPr lang="en-IN" dirty="0"/>
              <a:t>Original Image</a:t>
            </a:r>
          </a:p>
          <a:p>
            <a:r>
              <a:rPr lang="en-IN" dirty="0"/>
              <a:t>Annotated image using Computer Vision Annotation Tool (CVAT)</a:t>
            </a:r>
          </a:p>
          <a:p>
            <a:r>
              <a:rPr lang="en-IN" dirty="0"/>
              <a:t>Segmented image (silhouette) in the form of Common Objects in Context (COCO) dataset is obtained. </a:t>
            </a:r>
          </a:p>
          <a:p>
            <a:endParaRPr lang="en-IN" dirty="0"/>
          </a:p>
        </p:txBody>
      </p:sp>
      <p:pic>
        <p:nvPicPr>
          <p:cNvPr id="7" name="Picture 6" descr="A picture containing person&#10;&#10;Description automatically generated">
            <a:extLst>
              <a:ext uri="{FF2B5EF4-FFF2-40B4-BE49-F238E27FC236}">
                <a16:creationId xmlns:a16="http://schemas.microsoft.com/office/drawing/2014/main" id="{75A9DAEF-60AB-47B5-843A-91106CD033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26952" y="2724828"/>
            <a:ext cx="2338095" cy="2680899"/>
          </a:xfrm>
          <a:prstGeom prst="rect">
            <a:avLst/>
          </a:prstGeom>
        </p:spPr>
      </p:pic>
      <p:pic>
        <p:nvPicPr>
          <p:cNvPr id="9" name="Picture 8" descr="A close up of a necklace&#10;&#10;Description automatically generated with medium confidence">
            <a:extLst>
              <a:ext uri="{FF2B5EF4-FFF2-40B4-BE49-F238E27FC236}">
                <a16:creationId xmlns:a16="http://schemas.microsoft.com/office/drawing/2014/main" id="{A0FA45EC-7444-4FAA-B555-C0E5863C1D7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57382" y="2724828"/>
            <a:ext cx="2338095" cy="2680899"/>
          </a:xfrm>
          <a:prstGeom prst="rect">
            <a:avLst/>
          </a:prstGeom>
        </p:spPr>
      </p:pic>
      <p:sp>
        <p:nvSpPr>
          <p:cNvPr id="4" name="Slide Number Placeholder 3">
            <a:extLst>
              <a:ext uri="{FF2B5EF4-FFF2-40B4-BE49-F238E27FC236}">
                <a16:creationId xmlns:a16="http://schemas.microsoft.com/office/drawing/2014/main" id="{418E3CB4-1194-4224-8620-2D09B25ED7D4}"/>
              </a:ext>
            </a:extLst>
          </p:cNvPr>
          <p:cNvSpPr>
            <a:spLocks noGrp="1"/>
          </p:cNvSpPr>
          <p:nvPr>
            <p:ph type="sldNum" sz="quarter" idx="12"/>
          </p:nvPr>
        </p:nvSpPr>
        <p:spPr/>
        <p:txBody>
          <a:bodyPr/>
          <a:lstStyle/>
          <a:p>
            <a:fld id="{99A2DBE6-2EA7-4168-938E-7949D8ACA9A2}" type="slidenum">
              <a:rPr lang="en-IN" smtClean="0"/>
              <a:t>14</a:t>
            </a:fld>
            <a:endParaRPr lang="en-IN"/>
          </a:p>
        </p:txBody>
      </p:sp>
      <p:pic>
        <p:nvPicPr>
          <p:cNvPr id="16" name="Picture 15" descr="A yellow rectangle with a black background&#10;&#10;Description automatically generated with low confidence">
            <a:extLst>
              <a:ext uri="{FF2B5EF4-FFF2-40B4-BE49-F238E27FC236}">
                <a16:creationId xmlns:a16="http://schemas.microsoft.com/office/drawing/2014/main" id="{369F7ED2-6EE4-46E4-B30D-EE328E5B4A0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787812" y="2724828"/>
            <a:ext cx="1974013" cy="2690298"/>
          </a:xfrm>
          <a:prstGeom prst="rect">
            <a:avLst/>
          </a:prstGeom>
        </p:spPr>
      </p:pic>
    </p:spTree>
    <p:extLst>
      <p:ext uri="{BB962C8B-B14F-4D97-AF65-F5344CB8AC3E}">
        <p14:creationId xmlns:p14="http://schemas.microsoft.com/office/powerpoint/2010/main" val="6246220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7BDC77-A6CF-4FC4-9C93-34ADFF961708}"/>
              </a:ext>
            </a:extLst>
          </p:cNvPr>
          <p:cNvSpPr>
            <a:spLocks noGrp="1"/>
          </p:cNvSpPr>
          <p:nvPr>
            <p:ph type="title"/>
          </p:nvPr>
        </p:nvSpPr>
        <p:spPr/>
        <p:txBody>
          <a:bodyPr/>
          <a:lstStyle/>
          <a:p>
            <a:r>
              <a:rPr lang="en-IN" dirty="0"/>
              <a:t>Result and discussion :</a:t>
            </a:r>
          </a:p>
        </p:txBody>
      </p:sp>
      <p:sp>
        <p:nvSpPr>
          <p:cNvPr id="3" name="Content Placeholder 2">
            <a:extLst>
              <a:ext uri="{FF2B5EF4-FFF2-40B4-BE49-F238E27FC236}">
                <a16:creationId xmlns:a16="http://schemas.microsoft.com/office/drawing/2014/main" id="{AA35883B-AA78-40C5-BCB2-60947118445D}"/>
              </a:ext>
            </a:extLst>
          </p:cNvPr>
          <p:cNvSpPr>
            <a:spLocks noGrp="1"/>
          </p:cNvSpPr>
          <p:nvPr>
            <p:ph idx="1"/>
          </p:nvPr>
        </p:nvSpPr>
        <p:spPr>
          <a:xfrm>
            <a:off x="753738" y="2468032"/>
            <a:ext cx="4723332" cy="3416300"/>
          </a:xfrm>
        </p:spPr>
        <p:txBody>
          <a:bodyPr/>
          <a:lstStyle/>
          <a:p>
            <a:r>
              <a:rPr lang="en-IN" dirty="0"/>
              <a:t>Visualization results (outline detection) of Detectron2 on different tongue data</a:t>
            </a:r>
          </a:p>
          <a:p>
            <a:r>
              <a:rPr lang="en-IN" dirty="0"/>
              <a:t>We evaluated semantic segmentation metric which includes 1) Precision 2) Recall </a:t>
            </a:r>
          </a:p>
        </p:txBody>
      </p:sp>
      <p:pic>
        <p:nvPicPr>
          <p:cNvPr id="7" name="Picture 6" descr="A picture containing different, plastic, cosmetic, several&#10;&#10;Description automatically generated">
            <a:extLst>
              <a:ext uri="{FF2B5EF4-FFF2-40B4-BE49-F238E27FC236}">
                <a16:creationId xmlns:a16="http://schemas.microsoft.com/office/drawing/2014/main" id="{92A119AB-5204-426E-939F-ADFC5CB34A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35660" y="2468032"/>
            <a:ext cx="6407020" cy="3574186"/>
          </a:xfrm>
          <a:prstGeom prst="rect">
            <a:avLst/>
          </a:prstGeom>
        </p:spPr>
      </p:pic>
      <p:sp>
        <p:nvSpPr>
          <p:cNvPr id="4" name="Slide Number Placeholder 3">
            <a:extLst>
              <a:ext uri="{FF2B5EF4-FFF2-40B4-BE49-F238E27FC236}">
                <a16:creationId xmlns:a16="http://schemas.microsoft.com/office/drawing/2014/main" id="{1FC3C74C-9707-4FCA-AEA3-8EC17612FFBC}"/>
              </a:ext>
            </a:extLst>
          </p:cNvPr>
          <p:cNvSpPr>
            <a:spLocks noGrp="1"/>
          </p:cNvSpPr>
          <p:nvPr>
            <p:ph type="sldNum" sz="quarter" idx="12"/>
          </p:nvPr>
        </p:nvSpPr>
        <p:spPr/>
        <p:txBody>
          <a:bodyPr/>
          <a:lstStyle/>
          <a:p>
            <a:fld id="{99A2DBE6-2EA7-4168-938E-7949D8ACA9A2}" type="slidenum">
              <a:rPr lang="en-IN" smtClean="0"/>
              <a:t>15</a:t>
            </a:fld>
            <a:endParaRPr lang="en-IN"/>
          </a:p>
        </p:txBody>
      </p:sp>
    </p:spTree>
    <p:extLst>
      <p:ext uri="{BB962C8B-B14F-4D97-AF65-F5344CB8AC3E}">
        <p14:creationId xmlns:p14="http://schemas.microsoft.com/office/powerpoint/2010/main" val="24152009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AFF8D7-C2A4-4A7E-B1A6-A5E986FC576A}"/>
              </a:ext>
            </a:extLst>
          </p:cNvPr>
          <p:cNvSpPr>
            <a:spLocks noGrp="1"/>
          </p:cNvSpPr>
          <p:nvPr>
            <p:ph type="title"/>
          </p:nvPr>
        </p:nvSpPr>
        <p:spPr/>
        <p:txBody>
          <a:bodyPr/>
          <a:lstStyle/>
          <a:p>
            <a:r>
              <a:rPr lang="en-IN" dirty="0"/>
              <a:t>Segmentation metric:</a:t>
            </a:r>
          </a:p>
        </p:txBody>
      </p:sp>
      <p:sp>
        <p:nvSpPr>
          <p:cNvPr id="4" name="Slide Number Placeholder 3">
            <a:extLst>
              <a:ext uri="{FF2B5EF4-FFF2-40B4-BE49-F238E27FC236}">
                <a16:creationId xmlns:a16="http://schemas.microsoft.com/office/drawing/2014/main" id="{C29549AC-8C95-4C19-AF1A-F2E7CF457BDB}"/>
              </a:ext>
            </a:extLst>
          </p:cNvPr>
          <p:cNvSpPr>
            <a:spLocks noGrp="1"/>
          </p:cNvSpPr>
          <p:nvPr>
            <p:ph type="sldNum" sz="quarter" idx="12"/>
          </p:nvPr>
        </p:nvSpPr>
        <p:spPr/>
        <p:txBody>
          <a:bodyPr/>
          <a:lstStyle/>
          <a:p>
            <a:fld id="{99A2DBE6-2EA7-4168-938E-7949D8ACA9A2}" type="slidenum">
              <a:rPr lang="en-IN" smtClean="0"/>
              <a:t>16</a:t>
            </a:fld>
            <a:endParaRPr lang="en-IN"/>
          </a:p>
        </p:txBody>
      </p:sp>
      <p:sp>
        <p:nvSpPr>
          <p:cNvPr id="8" name="Content Placeholder 7">
            <a:extLst>
              <a:ext uri="{FF2B5EF4-FFF2-40B4-BE49-F238E27FC236}">
                <a16:creationId xmlns:a16="http://schemas.microsoft.com/office/drawing/2014/main" id="{DF86B68F-B350-4E51-B751-70B689D75C22}"/>
              </a:ext>
            </a:extLst>
          </p:cNvPr>
          <p:cNvSpPr>
            <a:spLocks noGrp="1"/>
          </p:cNvSpPr>
          <p:nvPr>
            <p:ph idx="1"/>
          </p:nvPr>
        </p:nvSpPr>
        <p:spPr>
          <a:xfrm>
            <a:off x="1154954" y="2603500"/>
            <a:ext cx="3159871" cy="3416300"/>
          </a:xfrm>
        </p:spPr>
        <p:txBody>
          <a:bodyPr/>
          <a:lstStyle/>
          <a:p>
            <a:r>
              <a:rPr lang="en-IN" dirty="0"/>
              <a:t>Performance measures </a:t>
            </a:r>
          </a:p>
        </p:txBody>
      </p:sp>
      <p:pic>
        <p:nvPicPr>
          <p:cNvPr id="10" name="Picture 9" descr="Table&#10;&#10;Description automatically generated">
            <a:extLst>
              <a:ext uri="{FF2B5EF4-FFF2-40B4-BE49-F238E27FC236}">
                <a16:creationId xmlns:a16="http://schemas.microsoft.com/office/drawing/2014/main" id="{728B44B2-B5F1-4EE3-9625-84C9C006E7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48225" y="2603500"/>
            <a:ext cx="7077075" cy="3711575"/>
          </a:xfrm>
          <a:prstGeom prst="rect">
            <a:avLst/>
          </a:prstGeom>
        </p:spPr>
      </p:pic>
    </p:spTree>
    <p:extLst>
      <p:ext uri="{BB962C8B-B14F-4D97-AF65-F5344CB8AC3E}">
        <p14:creationId xmlns:p14="http://schemas.microsoft.com/office/powerpoint/2010/main" val="25359426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11F834-51C5-4E49-92F8-FA6B5BE4D747}"/>
              </a:ext>
            </a:extLst>
          </p:cNvPr>
          <p:cNvSpPr>
            <a:spLocks noGrp="1"/>
          </p:cNvSpPr>
          <p:nvPr>
            <p:ph type="title"/>
          </p:nvPr>
        </p:nvSpPr>
        <p:spPr/>
        <p:txBody>
          <a:bodyPr/>
          <a:lstStyle/>
          <a:p>
            <a:r>
              <a:rPr lang="en-IN" dirty="0"/>
              <a:t>Crack detection</a:t>
            </a:r>
          </a:p>
        </p:txBody>
      </p:sp>
      <p:sp>
        <p:nvSpPr>
          <p:cNvPr id="3" name="Content Placeholder 2">
            <a:extLst>
              <a:ext uri="{FF2B5EF4-FFF2-40B4-BE49-F238E27FC236}">
                <a16:creationId xmlns:a16="http://schemas.microsoft.com/office/drawing/2014/main" id="{DD3809FA-F204-42A7-B63C-0A5C01956200}"/>
              </a:ext>
            </a:extLst>
          </p:cNvPr>
          <p:cNvSpPr>
            <a:spLocks noGrp="1"/>
          </p:cNvSpPr>
          <p:nvPr>
            <p:ph idx="1"/>
          </p:nvPr>
        </p:nvSpPr>
        <p:spPr/>
        <p:txBody>
          <a:bodyPr/>
          <a:lstStyle/>
          <a:p>
            <a:r>
              <a:rPr lang="en-IN" dirty="0"/>
              <a:t>Mention accuracy : 80 % accuracy is achieved to detect tongue outline and crack on tongue images.</a:t>
            </a:r>
          </a:p>
        </p:txBody>
      </p:sp>
      <p:sp>
        <p:nvSpPr>
          <p:cNvPr id="4" name="Slide Number Placeholder 3">
            <a:extLst>
              <a:ext uri="{FF2B5EF4-FFF2-40B4-BE49-F238E27FC236}">
                <a16:creationId xmlns:a16="http://schemas.microsoft.com/office/drawing/2014/main" id="{BC5B1390-9417-43FF-A652-8BB30F292BE4}"/>
              </a:ext>
            </a:extLst>
          </p:cNvPr>
          <p:cNvSpPr>
            <a:spLocks noGrp="1"/>
          </p:cNvSpPr>
          <p:nvPr>
            <p:ph type="sldNum" sz="quarter" idx="12"/>
          </p:nvPr>
        </p:nvSpPr>
        <p:spPr/>
        <p:txBody>
          <a:bodyPr/>
          <a:lstStyle/>
          <a:p>
            <a:fld id="{99A2DBE6-2EA7-4168-938E-7949D8ACA9A2}" type="slidenum">
              <a:rPr lang="en-IN" smtClean="0"/>
              <a:t>17</a:t>
            </a:fld>
            <a:endParaRPr lang="en-IN"/>
          </a:p>
        </p:txBody>
      </p:sp>
    </p:spTree>
    <p:extLst>
      <p:ext uri="{BB962C8B-B14F-4D97-AF65-F5344CB8AC3E}">
        <p14:creationId xmlns:p14="http://schemas.microsoft.com/office/powerpoint/2010/main" val="29675586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B9CE76-E56A-409A-BA0E-E3A27077D3D0}"/>
              </a:ext>
            </a:extLst>
          </p:cNvPr>
          <p:cNvSpPr>
            <a:spLocks noGrp="1"/>
          </p:cNvSpPr>
          <p:nvPr>
            <p:ph type="title"/>
          </p:nvPr>
        </p:nvSpPr>
        <p:spPr/>
        <p:txBody>
          <a:bodyPr/>
          <a:lstStyle/>
          <a:p>
            <a:r>
              <a:rPr lang="en-IN" dirty="0"/>
              <a:t>Conclusion &amp; Future scope</a:t>
            </a:r>
          </a:p>
        </p:txBody>
      </p:sp>
      <p:sp>
        <p:nvSpPr>
          <p:cNvPr id="3" name="Content Placeholder 2">
            <a:extLst>
              <a:ext uri="{FF2B5EF4-FFF2-40B4-BE49-F238E27FC236}">
                <a16:creationId xmlns:a16="http://schemas.microsoft.com/office/drawing/2014/main" id="{D2782E05-270D-43F3-AC87-5C95F7D5FA3B}"/>
              </a:ext>
            </a:extLst>
          </p:cNvPr>
          <p:cNvSpPr>
            <a:spLocks noGrp="1"/>
          </p:cNvSpPr>
          <p:nvPr>
            <p:ph idx="1"/>
          </p:nvPr>
        </p:nvSpPr>
        <p:spPr>
          <a:xfrm>
            <a:off x="964454" y="1984374"/>
            <a:ext cx="10456021" cy="4321175"/>
          </a:xfrm>
        </p:spPr>
        <p:txBody>
          <a:bodyPr>
            <a:noAutofit/>
          </a:bodyPr>
          <a:lstStyle/>
          <a:p>
            <a:pPr marL="0" indent="0">
              <a:buNone/>
            </a:pPr>
            <a:endParaRPr lang="en-IN" sz="1350" dirty="0"/>
          </a:p>
          <a:p>
            <a:r>
              <a:rPr lang="en-IN" sz="1350" dirty="0">
                <a:effectLst/>
                <a:ea typeface="Calibri" panose="020F0502020204030204" pitchFamily="34" charset="0"/>
                <a:cs typeface="Times New Roman" panose="02020603050405020304" pitchFamily="18" charset="0"/>
              </a:rPr>
              <a:t>The most challenging problem in computer vision is object detection but with the introduction of neural networks and various advancements in deep learning the efficiency of object detection is increased.</a:t>
            </a:r>
          </a:p>
          <a:p>
            <a:pPr>
              <a:lnSpc>
                <a:spcPct val="107000"/>
              </a:lnSpc>
              <a:spcAft>
                <a:spcPts val="800"/>
              </a:spcAft>
            </a:pPr>
            <a:r>
              <a:rPr lang="en-IN" sz="1350" dirty="0">
                <a:effectLst/>
                <a:ea typeface="Calibri" panose="020F0502020204030204" pitchFamily="34" charset="0"/>
                <a:cs typeface="Times New Roman" panose="02020603050405020304" pitchFamily="18" charset="0"/>
              </a:rPr>
              <a:t>Object detection is used extensively in medical imaging.  Also in video surveillance, pedestrian detection, face detection.</a:t>
            </a:r>
          </a:p>
          <a:p>
            <a:pPr>
              <a:lnSpc>
                <a:spcPct val="107000"/>
              </a:lnSpc>
              <a:spcAft>
                <a:spcPts val="800"/>
              </a:spcAft>
            </a:pPr>
            <a:r>
              <a:rPr lang="en-IN" sz="1350" dirty="0">
                <a:effectLst/>
                <a:ea typeface="Calibri" panose="020F0502020204030204" pitchFamily="34" charset="0"/>
                <a:cs typeface="Times New Roman" panose="02020603050405020304" pitchFamily="18" charset="0"/>
              </a:rPr>
              <a:t>In this project, we have studied and analysed object detection method like Detectron2 with Mask-RCNN. Testing is done on real time dataset of tongue images and results are shown.</a:t>
            </a:r>
          </a:p>
          <a:p>
            <a:pPr>
              <a:lnSpc>
                <a:spcPct val="107000"/>
              </a:lnSpc>
              <a:spcAft>
                <a:spcPts val="800"/>
              </a:spcAft>
            </a:pPr>
            <a:r>
              <a:rPr lang="en-IN" sz="1350" dirty="0">
                <a:effectLst/>
                <a:ea typeface="Calibri" panose="020F0502020204030204" pitchFamily="34" charset="0"/>
                <a:cs typeface="Times New Roman" panose="02020603050405020304" pitchFamily="18" charset="0"/>
              </a:rPr>
              <a:t>In future, other methods can be used for object detection like U-Net architecture with addition of more classes dividing tongue in three parts such as crack front thin, crack middle thin, crack behind thin also by using different backbones to enhance performance.  </a:t>
            </a:r>
            <a:endParaRPr lang="en-IN" sz="1350" dirty="0"/>
          </a:p>
          <a:p>
            <a:r>
              <a:rPr lang="en-IN" sz="1350" dirty="0"/>
              <a:t>Building personalised wellness tracker, Home-based, Non-invasive, wearable product.</a:t>
            </a:r>
          </a:p>
          <a:p>
            <a:r>
              <a:rPr lang="en-IN" sz="1350" dirty="0"/>
              <a:t>Work on each part of tongue to reach respective body part diagnosis in order to work on wellbeing using TURYAA app.</a:t>
            </a:r>
          </a:p>
          <a:p>
            <a:endParaRPr lang="en-IN" sz="1350" dirty="0"/>
          </a:p>
        </p:txBody>
      </p:sp>
      <p:sp>
        <p:nvSpPr>
          <p:cNvPr id="4" name="Slide Number Placeholder 3">
            <a:extLst>
              <a:ext uri="{FF2B5EF4-FFF2-40B4-BE49-F238E27FC236}">
                <a16:creationId xmlns:a16="http://schemas.microsoft.com/office/drawing/2014/main" id="{440711D5-70AC-432C-B2ED-132EE483C2BF}"/>
              </a:ext>
            </a:extLst>
          </p:cNvPr>
          <p:cNvSpPr>
            <a:spLocks noGrp="1"/>
          </p:cNvSpPr>
          <p:nvPr>
            <p:ph type="sldNum" sz="quarter" idx="12"/>
          </p:nvPr>
        </p:nvSpPr>
        <p:spPr/>
        <p:txBody>
          <a:bodyPr/>
          <a:lstStyle/>
          <a:p>
            <a:fld id="{99A2DBE6-2EA7-4168-938E-7949D8ACA9A2}" type="slidenum">
              <a:rPr lang="en-IN" smtClean="0"/>
              <a:t>18</a:t>
            </a:fld>
            <a:endParaRPr lang="en-IN"/>
          </a:p>
        </p:txBody>
      </p:sp>
    </p:spTree>
    <p:extLst>
      <p:ext uri="{BB962C8B-B14F-4D97-AF65-F5344CB8AC3E}">
        <p14:creationId xmlns:p14="http://schemas.microsoft.com/office/powerpoint/2010/main" val="2658564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B41C67-F620-410B-AD1D-438647173807}"/>
              </a:ext>
            </a:extLst>
          </p:cNvPr>
          <p:cNvSpPr>
            <a:spLocks noGrp="1"/>
          </p:cNvSpPr>
          <p:nvPr>
            <p:ph type="title"/>
          </p:nvPr>
        </p:nvSpPr>
        <p:spPr/>
        <p:txBody>
          <a:bodyPr/>
          <a:lstStyle/>
          <a:p>
            <a:r>
              <a:rPr lang="en-IN" dirty="0"/>
              <a:t>Content</a:t>
            </a:r>
          </a:p>
        </p:txBody>
      </p:sp>
      <p:sp>
        <p:nvSpPr>
          <p:cNvPr id="3" name="Content Placeholder 2">
            <a:extLst>
              <a:ext uri="{FF2B5EF4-FFF2-40B4-BE49-F238E27FC236}">
                <a16:creationId xmlns:a16="http://schemas.microsoft.com/office/drawing/2014/main" id="{17D36D05-F079-4B48-AE5E-5ED14CF94153}"/>
              </a:ext>
            </a:extLst>
          </p:cNvPr>
          <p:cNvSpPr>
            <a:spLocks noGrp="1"/>
          </p:cNvSpPr>
          <p:nvPr>
            <p:ph idx="1"/>
          </p:nvPr>
        </p:nvSpPr>
        <p:spPr>
          <a:xfrm>
            <a:off x="945404" y="2108199"/>
            <a:ext cx="8825659" cy="4749801"/>
          </a:xfrm>
        </p:spPr>
        <p:txBody>
          <a:bodyPr>
            <a:noAutofit/>
          </a:bodyPr>
          <a:lstStyle/>
          <a:p>
            <a:r>
              <a:rPr lang="en-IN" sz="2000" dirty="0"/>
              <a:t>Objective</a:t>
            </a:r>
          </a:p>
          <a:p>
            <a:r>
              <a:rPr lang="en-IN" sz="2000" dirty="0"/>
              <a:t>Introduction :</a:t>
            </a:r>
          </a:p>
          <a:p>
            <a:pPr marL="1543050" lvl="3" indent="-285750">
              <a:buFont typeface="Arial" panose="020B0604020202020204" pitchFamily="34" charset="0"/>
              <a:buChar char="•"/>
            </a:pPr>
            <a:r>
              <a:rPr lang="en-IN" sz="1400" dirty="0"/>
              <a:t>Ayurveda </a:t>
            </a:r>
          </a:p>
          <a:p>
            <a:pPr marL="1543050" lvl="3" indent="-285750">
              <a:buFont typeface="Arial" panose="020B0604020202020204" pitchFamily="34" charset="0"/>
              <a:buChar char="•"/>
            </a:pPr>
            <a:r>
              <a:rPr lang="en-IN" sz="1400" dirty="0"/>
              <a:t>Tongue Analysis</a:t>
            </a:r>
          </a:p>
          <a:p>
            <a:pPr marL="1543050" lvl="3" indent="-285750">
              <a:buFont typeface="Arial" panose="020B0604020202020204" pitchFamily="34" charset="0"/>
              <a:buChar char="•"/>
            </a:pPr>
            <a:r>
              <a:rPr lang="en-IN" sz="1400" dirty="0"/>
              <a:t>Tongue Image Segmentation</a:t>
            </a:r>
          </a:p>
          <a:p>
            <a:r>
              <a:rPr lang="en-IN" sz="2000" dirty="0"/>
              <a:t>Data collection and Pre-processing : COCO dataset</a:t>
            </a:r>
          </a:p>
          <a:p>
            <a:r>
              <a:rPr lang="en-IN" sz="2000" dirty="0"/>
              <a:t>Modelling : </a:t>
            </a:r>
          </a:p>
          <a:p>
            <a:pPr marL="1543050" lvl="3" indent="-285750">
              <a:buFont typeface="Arial" panose="020B0604020202020204" pitchFamily="34" charset="0"/>
              <a:buChar char="•"/>
            </a:pPr>
            <a:r>
              <a:rPr lang="en-IN" sz="1400" dirty="0"/>
              <a:t>Why Detectron2 </a:t>
            </a:r>
          </a:p>
          <a:p>
            <a:pPr marL="1543050" lvl="3" indent="-285750">
              <a:buFont typeface="Arial" panose="020B0604020202020204" pitchFamily="34" charset="0"/>
              <a:buChar char="•"/>
            </a:pPr>
            <a:r>
              <a:rPr lang="en-IN" sz="1400" dirty="0"/>
              <a:t>Implementation</a:t>
            </a:r>
          </a:p>
          <a:p>
            <a:pPr marL="1543050" lvl="3" indent="-285750">
              <a:buFont typeface="Arial" panose="020B0604020202020204" pitchFamily="34" charset="0"/>
              <a:buChar char="•"/>
            </a:pPr>
            <a:r>
              <a:rPr lang="en-IN" sz="1400" dirty="0"/>
              <a:t>Evaluation</a:t>
            </a:r>
          </a:p>
          <a:p>
            <a:r>
              <a:rPr lang="en-IN" sz="2000" dirty="0"/>
              <a:t>Results</a:t>
            </a:r>
          </a:p>
          <a:p>
            <a:r>
              <a:rPr lang="en-IN" sz="2000" dirty="0"/>
              <a:t>Conclusion &amp; Future Scope</a:t>
            </a:r>
            <a:r>
              <a:rPr lang="en-IN" sz="1600" dirty="0"/>
              <a:t>                                 </a:t>
            </a:r>
          </a:p>
          <a:p>
            <a:endParaRPr lang="en-IN" sz="1600" dirty="0"/>
          </a:p>
        </p:txBody>
      </p:sp>
      <p:sp>
        <p:nvSpPr>
          <p:cNvPr id="4" name="Slide Number Placeholder 3">
            <a:extLst>
              <a:ext uri="{FF2B5EF4-FFF2-40B4-BE49-F238E27FC236}">
                <a16:creationId xmlns:a16="http://schemas.microsoft.com/office/drawing/2014/main" id="{77DA0A16-D84A-4478-947E-24E337BC6527}"/>
              </a:ext>
            </a:extLst>
          </p:cNvPr>
          <p:cNvSpPr>
            <a:spLocks noGrp="1"/>
          </p:cNvSpPr>
          <p:nvPr>
            <p:ph type="sldNum" sz="quarter" idx="12"/>
          </p:nvPr>
        </p:nvSpPr>
        <p:spPr/>
        <p:txBody>
          <a:bodyPr/>
          <a:lstStyle/>
          <a:p>
            <a:fld id="{99A2DBE6-2EA7-4168-938E-7949D8ACA9A2}" type="slidenum">
              <a:rPr lang="en-IN" smtClean="0"/>
              <a:t>2</a:t>
            </a:fld>
            <a:endParaRPr lang="en-IN"/>
          </a:p>
        </p:txBody>
      </p:sp>
    </p:spTree>
    <p:extLst>
      <p:ext uri="{BB962C8B-B14F-4D97-AF65-F5344CB8AC3E}">
        <p14:creationId xmlns:p14="http://schemas.microsoft.com/office/powerpoint/2010/main" val="5458091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D43B88-E18A-43A2-8B64-470399185862}"/>
              </a:ext>
            </a:extLst>
          </p:cNvPr>
          <p:cNvSpPr>
            <a:spLocks noGrp="1"/>
          </p:cNvSpPr>
          <p:nvPr>
            <p:ph type="title"/>
          </p:nvPr>
        </p:nvSpPr>
        <p:spPr/>
        <p:txBody>
          <a:bodyPr/>
          <a:lstStyle/>
          <a:p>
            <a:r>
              <a:rPr lang="en-IN" dirty="0"/>
              <a:t>Project Objective and Introduction</a:t>
            </a:r>
          </a:p>
        </p:txBody>
      </p:sp>
      <p:sp>
        <p:nvSpPr>
          <p:cNvPr id="3" name="Content Placeholder 2">
            <a:extLst>
              <a:ext uri="{FF2B5EF4-FFF2-40B4-BE49-F238E27FC236}">
                <a16:creationId xmlns:a16="http://schemas.microsoft.com/office/drawing/2014/main" id="{361F206F-560F-4872-9612-1E33A456C62F}"/>
              </a:ext>
            </a:extLst>
          </p:cNvPr>
          <p:cNvSpPr>
            <a:spLocks noGrp="1"/>
          </p:cNvSpPr>
          <p:nvPr>
            <p:ph idx="1"/>
          </p:nvPr>
        </p:nvSpPr>
        <p:spPr>
          <a:xfrm>
            <a:off x="1154954" y="2332139"/>
            <a:ext cx="8825659" cy="4127384"/>
          </a:xfrm>
        </p:spPr>
        <p:txBody>
          <a:bodyPr>
            <a:normAutofit/>
          </a:bodyPr>
          <a:lstStyle/>
          <a:p>
            <a:r>
              <a:rPr lang="en-US" dirty="0"/>
              <a:t>We are exploring how convolutional neural networks (CNNs) can learn abstract concepts by analyzing tongue images based on concepts from Ayurveda, which is a discipline that relies heavily on practitioner experience.</a:t>
            </a:r>
          </a:p>
          <a:p>
            <a:r>
              <a:rPr lang="en-US" dirty="0"/>
              <a:t>Tongue diagnosis is an important way of monitoring human health status in Ayurveda. </a:t>
            </a:r>
          </a:p>
          <a:p>
            <a:pPr lvl="1"/>
            <a:r>
              <a:rPr lang="en-US" dirty="0"/>
              <a:t>Even GP’s observe tongue in their diagnosis process.</a:t>
            </a:r>
          </a:p>
          <a:p>
            <a:r>
              <a:rPr lang="en-IN" dirty="0"/>
              <a:t>Automatic Tongue diagnosis should include detection of tongue outline, cracks, whiteness coating</a:t>
            </a:r>
          </a:p>
          <a:p>
            <a:pPr lvl="1"/>
            <a:r>
              <a:rPr lang="en-IN" dirty="0"/>
              <a:t>This will help the doctors in the computer-aided diagnosis</a:t>
            </a:r>
          </a:p>
          <a:p>
            <a:r>
              <a:rPr lang="en-IN" dirty="0"/>
              <a:t>It involves performing image segmentation for tongue image processing.</a:t>
            </a:r>
          </a:p>
          <a:p>
            <a:endParaRPr lang="en-IN" dirty="0"/>
          </a:p>
          <a:p>
            <a:endParaRPr lang="en-IN" dirty="0"/>
          </a:p>
          <a:p>
            <a:endParaRPr lang="en-IN" dirty="0"/>
          </a:p>
          <a:p>
            <a:endParaRPr lang="en-IN" dirty="0"/>
          </a:p>
        </p:txBody>
      </p:sp>
      <p:sp>
        <p:nvSpPr>
          <p:cNvPr id="4" name="Slide Number Placeholder 3">
            <a:extLst>
              <a:ext uri="{FF2B5EF4-FFF2-40B4-BE49-F238E27FC236}">
                <a16:creationId xmlns:a16="http://schemas.microsoft.com/office/drawing/2014/main" id="{3D59CE77-8E3B-48DA-8F3C-9F5DF9BD9A45}"/>
              </a:ext>
            </a:extLst>
          </p:cNvPr>
          <p:cNvSpPr>
            <a:spLocks noGrp="1"/>
          </p:cNvSpPr>
          <p:nvPr>
            <p:ph type="sldNum" sz="quarter" idx="12"/>
          </p:nvPr>
        </p:nvSpPr>
        <p:spPr/>
        <p:txBody>
          <a:bodyPr/>
          <a:lstStyle/>
          <a:p>
            <a:fld id="{99A2DBE6-2EA7-4168-938E-7949D8ACA9A2}" type="slidenum">
              <a:rPr lang="en-IN" smtClean="0"/>
              <a:t>3</a:t>
            </a:fld>
            <a:endParaRPr lang="en-IN"/>
          </a:p>
        </p:txBody>
      </p:sp>
    </p:spTree>
    <p:extLst>
      <p:ext uri="{BB962C8B-B14F-4D97-AF65-F5344CB8AC3E}">
        <p14:creationId xmlns:p14="http://schemas.microsoft.com/office/powerpoint/2010/main" val="374147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5A2F7-82BF-41D0-926D-48174E1241CA}"/>
              </a:ext>
            </a:extLst>
          </p:cNvPr>
          <p:cNvSpPr>
            <a:spLocks noGrp="1"/>
          </p:cNvSpPr>
          <p:nvPr>
            <p:ph type="title"/>
          </p:nvPr>
        </p:nvSpPr>
        <p:spPr/>
        <p:txBody>
          <a:bodyPr/>
          <a:lstStyle/>
          <a:p>
            <a:r>
              <a:rPr lang="en-IN" dirty="0"/>
              <a:t>Project Objective and Introduction</a:t>
            </a:r>
          </a:p>
        </p:txBody>
      </p:sp>
      <p:sp>
        <p:nvSpPr>
          <p:cNvPr id="3" name="Content Placeholder 2">
            <a:extLst>
              <a:ext uri="{FF2B5EF4-FFF2-40B4-BE49-F238E27FC236}">
                <a16:creationId xmlns:a16="http://schemas.microsoft.com/office/drawing/2014/main" id="{CE1C0726-4539-428D-BBF2-9EE07B9DFADB}"/>
              </a:ext>
            </a:extLst>
          </p:cNvPr>
          <p:cNvSpPr>
            <a:spLocks noGrp="1"/>
          </p:cNvSpPr>
          <p:nvPr>
            <p:ph idx="1"/>
          </p:nvPr>
        </p:nvSpPr>
        <p:spPr>
          <a:xfrm>
            <a:off x="716804" y="2324098"/>
            <a:ext cx="9998821" cy="3905251"/>
          </a:xfrm>
        </p:spPr>
        <p:txBody>
          <a:bodyPr>
            <a:normAutofit/>
          </a:bodyPr>
          <a:lstStyle/>
          <a:p>
            <a:r>
              <a:rPr lang="en-IN" dirty="0"/>
              <a:t>To learn and implement object detection ( a significant concept in deep learning and image processing.)</a:t>
            </a:r>
          </a:p>
          <a:p>
            <a:pPr lvl="1"/>
            <a:r>
              <a:rPr lang="en-IN" dirty="0"/>
              <a:t>Application 1 – pedestrian detection</a:t>
            </a:r>
          </a:p>
          <a:p>
            <a:pPr lvl="1"/>
            <a:r>
              <a:rPr lang="en-IN" dirty="0"/>
              <a:t>Application 2  - medical </a:t>
            </a:r>
            <a:r>
              <a:rPr lang="en-IN" b="1" dirty="0"/>
              <a:t>MRI</a:t>
            </a:r>
            <a:r>
              <a:rPr lang="en-IN" dirty="0"/>
              <a:t> image analysis  for cancer detection</a:t>
            </a:r>
          </a:p>
          <a:p>
            <a:pPr marL="457200" lvl="1" indent="0">
              <a:buNone/>
            </a:pPr>
            <a:endParaRPr lang="en-IN" dirty="0"/>
          </a:p>
          <a:p>
            <a:r>
              <a:rPr lang="en-IN" dirty="0"/>
              <a:t>To perform different techniques of deep learning like convolutional neural networks and other region proposal-based models </a:t>
            </a:r>
          </a:p>
          <a:p>
            <a:pPr lvl="1"/>
            <a:r>
              <a:rPr lang="en-IN" dirty="0"/>
              <a:t>Hypothesis: It will increase the performance of object detection task.</a:t>
            </a:r>
          </a:p>
          <a:p>
            <a:pPr marL="0" indent="0">
              <a:buNone/>
            </a:pPr>
            <a:endParaRPr lang="en-IN" dirty="0"/>
          </a:p>
          <a:p>
            <a:r>
              <a:rPr lang="en-IN" dirty="0"/>
              <a:t>To develop a home-based, non-invasive, personalised , predictive API tool for automatic tongue image diagnosis using Ayurveda science. </a:t>
            </a:r>
          </a:p>
          <a:p>
            <a:pPr marL="0" indent="0">
              <a:buNone/>
            </a:pPr>
            <a:endParaRPr lang="en-IN" dirty="0"/>
          </a:p>
          <a:p>
            <a:endParaRPr lang="en-IN" dirty="0"/>
          </a:p>
        </p:txBody>
      </p:sp>
      <p:sp>
        <p:nvSpPr>
          <p:cNvPr id="4" name="Slide Number Placeholder 3">
            <a:extLst>
              <a:ext uri="{FF2B5EF4-FFF2-40B4-BE49-F238E27FC236}">
                <a16:creationId xmlns:a16="http://schemas.microsoft.com/office/drawing/2014/main" id="{B2F83672-7CB6-4653-BD93-F1545551ABE8}"/>
              </a:ext>
            </a:extLst>
          </p:cNvPr>
          <p:cNvSpPr>
            <a:spLocks noGrp="1"/>
          </p:cNvSpPr>
          <p:nvPr>
            <p:ph type="sldNum" sz="quarter" idx="12"/>
          </p:nvPr>
        </p:nvSpPr>
        <p:spPr/>
        <p:txBody>
          <a:bodyPr/>
          <a:lstStyle/>
          <a:p>
            <a:fld id="{99A2DBE6-2EA7-4168-938E-7949D8ACA9A2}" type="slidenum">
              <a:rPr lang="en-IN" smtClean="0"/>
              <a:t>4</a:t>
            </a:fld>
            <a:endParaRPr lang="en-IN"/>
          </a:p>
        </p:txBody>
      </p:sp>
    </p:spTree>
    <p:extLst>
      <p:ext uri="{BB962C8B-B14F-4D97-AF65-F5344CB8AC3E}">
        <p14:creationId xmlns:p14="http://schemas.microsoft.com/office/powerpoint/2010/main" val="37054715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8145C20-71EC-45F6-B79E-970B2230FE32}"/>
              </a:ext>
            </a:extLst>
          </p:cNvPr>
          <p:cNvSpPr>
            <a:spLocks noGrp="1"/>
          </p:cNvSpPr>
          <p:nvPr>
            <p:ph idx="1"/>
          </p:nvPr>
        </p:nvSpPr>
        <p:spPr>
          <a:xfrm>
            <a:off x="634837" y="2444108"/>
            <a:ext cx="6210580" cy="3956692"/>
          </a:xfrm>
        </p:spPr>
        <p:txBody>
          <a:bodyPr>
            <a:normAutofit/>
          </a:bodyPr>
          <a:lstStyle/>
          <a:p>
            <a:r>
              <a:rPr lang="en-US" dirty="0"/>
              <a:t>We propose a novel end-to-end model experimenting with state-of-the-art architecture i.e., Detectron2 (Facebook AI Research model) for learning tongue localization and segmentation.</a:t>
            </a:r>
          </a:p>
          <a:p>
            <a:pPr marL="0" indent="0">
              <a:buNone/>
            </a:pPr>
            <a:endParaRPr lang="en-US" dirty="0"/>
          </a:p>
          <a:p>
            <a:pPr marL="0" indent="0">
              <a:buNone/>
            </a:pPr>
            <a:endParaRPr lang="en-US" dirty="0"/>
          </a:p>
          <a:p>
            <a:r>
              <a:rPr lang="en-US" dirty="0"/>
              <a:t>In this model pixel-level prior information is utilized for supervised training of the deep convolutional neural network.</a:t>
            </a:r>
          </a:p>
          <a:p>
            <a:pPr marL="0" indent="0">
              <a:buNone/>
            </a:pPr>
            <a:endParaRPr lang="en-US" dirty="0"/>
          </a:p>
        </p:txBody>
      </p:sp>
      <p:pic>
        <p:nvPicPr>
          <p:cNvPr id="5" name="Picture 4" descr="A group of people in costumes&#10;&#10;Description automatically generated with low confidence">
            <a:extLst>
              <a:ext uri="{FF2B5EF4-FFF2-40B4-BE49-F238E27FC236}">
                <a16:creationId xmlns:a16="http://schemas.microsoft.com/office/drawing/2014/main" id="{E297A5A3-495C-4717-A72B-3C8F053CDA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86331" y="2444108"/>
            <a:ext cx="4370832" cy="3289221"/>
          </a:xfrm>
          <a:prstGeom prst="rect">
            <a:avLst/>
          </a:prstGeom>
        </p:spPr>
      </p:pic>
      <p:sp>
        <p:nvSpPr>
          <p:cNvPr id="2" name="Slide Number Placeholder 1">
            <a:extLst>
              <a:ext uri="{FF2B5EF4-FFF2-40B4-BE49-F238E27FC236}">
                <a16:creationId xmlns:a16="http://schemas.microsoft.com/office/drawing/2014/main" id="{CCACA1B3-3F75-4A06-9B2A-6995EB704DDC}"/>
              </a:ext>
            </a:extLst>
          </p:cNvPr>
          <p:cNvSpPr>
            <a:spLocks noGrp="1"/>
          </p:cNvSpPr>
          <p:nvPr>
            <p:ph type="sldNum" sz="quarter" idx="12"/>
          </p:nvPr>
        </p:nvSpPr>
        <p:spPr/>
        <p:txBody>
          <a:bodyPr/>
          <a:lstStyle/>
          <a:p>
            <a:fld id="{99A2DBE6-2EA7-4168-938E-7949D8ACA9A2}" type="slidenum">
              <a:rPr lang="en-IN" smtClean="0"/>
              <a:t>5</a:t>
            </a:fld>
            <a:endParaRPr lang="en-IN"/>
          </a:p>
        </p:txBody>
      </p:sp>
      <p:sp>
        <p:nvSpPr>
          <p:cNvPr id="6" name="Title 1">
            <a:extLst>
              <a:ext uri="{FF2B5EF4-FFF2-40B4-BE49-F238E27FC236}">
                <a16:creationId xmlns:a16="http://schemas.microsoft.com/office/drawing/2014/main" id="{B6C2963B-571A-406D-8455-41ABE95025D5}"/>
              </a:ext>
            </a:extLst>
          </p:cNvPr>
          <p:cNvSpPr>
            <a:spLocks noGrp="1"/>
          </p:cNvSpPr>
          <p:nvPr>
            <p:ph type="title"/>
          </p:nvPr>
        </p:nvSpPr>
        <p:spPr>
          <a:xfrm>
            <a:off x="1154954" y="973668"/>
            <a:ext cx="8761413" cy="706964"/>
          </a:xfrm>
        </p:spPr>
        <p:txBody>
          <a:bodyPr/>
          <a:lstStyle/>
          <a:p>
            <a:r>
              <a:rPr lang="en-IN" dirty="0"/>
              <a:t>Project Objective and Introduction</a:t>
            </a:r>
          </a:p>
        </p:txBody>
      </p:sp>
    </p:spTree>
    <p:extLst>
      <p:ext uri="{BB962C8B-B14F-4D97-AF65-F5344CB8AC3E}">
        <p14:creationId xmlns:p14="http://schemas.microsoft.com/office/powerpoint/2010/main" val="3406554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6D8DF0-5A7C-44DB-A016-B356E74FB4E3}"/>
              </a:ext>
            </a:extLst>
          </p:cNvPr>
          <p:cNvSpPr>
            <a:spLocks noGrp="1"/>
          </p:cNvSpPr>
          <p:nvPr>
            <p:ph type="title"/>
          </p:nvPr>
        </p:nvSpPr>
        <p:spPr/>
        <p:txBody>
          <a:bodyPr/>
          <a:lstStyle/>
          <a:p>
            <a:r>
              <a:rPr lang="en-IN" dirty="0"/>
              <a:t>Tongue-based analysis in Ayurveda:</a:t>
            </a:r>
          </a:p>
        </p:txBody>
      </p:sp>
      <p:sp>
        <p:nvSpPr>
          <p:cNvPr id="3" name="Content Placeholder 2">
            <a:extLst>
              <a:ext uri="{FF2B5EF4-FFF2-40B4-BE49-F238E27FC236}">
                <a16:creationId xmlns:a16="http://schemas.microsoft.com/office/drawing/2014/main" id="{2EB517C1-B9E8-44E9-894B-32D5D5AD0622}"/>
              </a:ext>
            </a:extLst>
          </p:cNvPr>
          <p:cNvSpPr>
            <a:spLocks noGrp="1"/>
          </p:cNvSpPr>
          <p:nvPr>
            <p:ph idx="1"/>
          </p:nvPr>
        </p:nvSpPr>
        <p:spPr>
          <a:xfrm>
            <a:off x="438150" y="2351830"/>
            <a:ext cx="7103553" cy="4163928"/>
          </a:xfrm>
        </p:spPr>
        <p:txBody>
          <a:bodyPr>
            <a:noAutofit/>
          </a:bodyPr>
          <a:lstStyle/>
          <a:p>
            <a:r>
              <a:rPr lang="en-IN" sz="2200" dirty="0"/>
              <a:t>Tongue localization -  Divide image into segments.</a:t>
            </a:r>
          </a:p>
          <a:p>
            <a:r>
              <a:rPr lang="en-IN" sz="2200" dirty="0"/>
              <a:t>Tongue analysis :</a:t>
            </a:r>
          </a:p>
          <a:p>
            <a:pPr marL="0" indent="0">
              <a:buNone/>
            </a:pPr>
            <a:r>
              <a:rPr lang="en-IN" sz="2200" dirty="0"/>
              <a:t>       </a:t>
            </a:r>
            <a:r>
              <a:rPr lang="en-US" sz="2200" dirty="0"/>
              <a:t>Clinical analysis of tongue is performed to make it possible to interpret what is happening in entire body through a square inch of tongue. </a:t>
            </a:r>
          </a:p>
          <a:p>
            <a:pPr marL="0" indent="0">
              <a:buNone/>
            </a:pPr>
            <a:r>
              <a:rPr lang="en-US" sz="2200" dirty="0"/>
              <a:t>To interpret tongue signs, practitioner requires insight. </a:t>
            </a:r>
          </a:p>
          <a:p>
            <a:r>
              <a:rPr lang="en-US" sz="2200" dirty="0"/>
              <a:t>Similarly, Artificial Intelligence can learn some concepts by analyzing sensory data like humans.</a:t>
            </a:r>
            <a:endParaRPr lang="en-IN" sz="2200" dirty="0"/>
          </a:p>
        </p:txBody>
      </p:sp>
      <p:pic>
        <p:nvPicPr>
          <p:cNvPr id="4" name="Picture 3">
            <a:extLst>
              <a:ext uri="{FF2B5EF4-FFF2-40B4-BE49-F238E27FC236}">
                <a16:creationId xmlns:a16="http://schemas.microsoft.com/office/drawing/2014/main" id="{BC7EA5AF-2B07-48D2-894A-AB68FD0740D7}"/>
              </a:ext>
            </a:extLst>
          </p:cNvPr>
          <p:cNvPicPr>
            <a:picLocks noChangeAspect="1"/>
          </p:cNvPicPr>
          <p:nvPr/>
        </p:nvPicPr>
        <p:blipFill>
          <a:blip r:embed="rId2"/>
          <a:stretch>
            <a:fillRect/>
          </a:stretch>
        </p:blipFill>
        <p:spPr>
          <a:xfrm>
            <a:off x="7603007" y="2351829"/>
            <a:ext cx="3645724" cy="4163929"/>
          </a:xfrm>
          <a:prstGeom prst="rect">
            <a:avLst/>
          </a:prstGeom>
        </p:spPr>
      </p:pic>
      <p:sp>
        <p:nvSpPr>
          <p:cNvPr id="5" name="Slide Number Placeholder 4">
            <a:extLst>
              <a:ext uri="{FF2B5EF4-FFF2-40B4-BE49-F238E27FC236}">
                <a16:creationId xmlns:a16="http://schemas.microsoft.com/office/drawing/2014/main" id="{F82CBD09-F16F-4FF1-8CF6-AEA996283E67}"/>
              </a:ext>
            </a:extLst>
          </p:cNvPr>
          <p:cNvSpPr>
            <a:spLocks noGrp="1"/>
          </p:cNvSpPr>
          <p:nvPr>
            <p:ph type="sldNum" sz="quarter" idx="12"/>
          </p:nvPr>
        </p:nvSpPr>
        <p:spPr/>
        <p:txBody>
          <a:bodyPr/>
          <a:lstStyle/>
          <a:p>
            <a:fld id="{99A2DBE6-2EA7-4168-938E-7949D8ACA9A2}" type="slidenum">
              <a:rPr lang="en-IN" smtClean="0"/>
              <a:t>6</a:t>
            </a:fld>
            <a:endParaRPr lang="en-IN"/>
          </a:p>
        </p:txBody>
      </p:sp>
    </p:spTree>
    <p:extLst>
      <p:ext uri="{BB962C8B-B14F-4D97-AF65-F5344CB8AC3E}">
        <p14:creationId xmlns:p14="http://schemas.microsoft.com/office/powerpoint/2010/main" val="6015583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D6FE80-E3A4-4E7C-BD65-C06BABF90C61}"/>
              </a:ext>
            </a:extLst>
          </p:cNvPr>
          <p:cNvSpPr>
            <a:spLocks noGrp="1"/>
          </p:cNvSpPr>
          <p:nvPr>
            <p:ph type="title"/>
          </p:nvPr>
        </p:nvSpPr>
        <p:spPr>
          <a:xfrm>
            <a:off x="793015" y="910512"/>
            <a:ext cx="5896947" cy="1325563"/>
          </a:xfrm>
        </p:spPr>
        <p:txBody>
          <a:bodyPr>
            <a:normAutofit/>
          </a:bodyPr>
          <a:lstStyle/>
          <a:p>
            <a:r>
              <a:rPr lang="en-IN" dirty="0"/>
              <a:t>Image Segmentation : </a:t>
            </a:r>
            <a:endParaRPr lang="en-IN" dirty="0">
              <a:solidFill>
                <a:schemeClr val="tx1"/>
              </a:solidFill>
            </a:endParaRPr>
          </a:p>
        </p:txBody>
      </p:sp>
      <p:sp>
        <p:nvSpPr>
          <p:cNvPr id="4" name="Content Placeholder 3">
            <a:extLst>
              <a:ext uri="{FF2B5EF4-FFF2-40B4-BE49-F238E27FC236}">
                <a16:creationId xmlns:a16="http://schemas.microsoft.com/office/drawing/2014/main" id="{51F55A7F-243F-4D8B-A797-8FCDF1F5AA24}"/>
              </a:ext>
            </a:extLst>
          </p:cNvPr>
          <p:cNvSpPr>
            <a:spLocks noGrp="1"/>
          </p:cNvSpPr>
          <p:nvPr>
            <p:ph idx="1"/>
          </p:nvPr>
        </p:nvSpPr>
        <p:spPr>
          <a:xfrm>
            <a:off x="1154954" y="2428875"/>
            <a:ext cx="8825659" cy="3962399"/>
          </a:xfrm>
        </p:spPr>
        <p:txBody>
          <a:bodyPr>
            <a:normAutofit/>
          </a:bodyPr>
          <a:lstStyle/>
          <a:p>
            <a:r>
              <a:rPr lang="en-IN" dirty="0"/>
              <a:t>Segmentation : Split or separate an image into regions</a:t>
            </a:r>
          </a:p>
          <a:p>
            <a:r>
              <a:rPr lang="en-IN" dirty="0"/>
              <a:t>To facilitate recognition, understanding and region of interest (ROI) processing.</a:t>
            </a:r>
          </a:p>
          <a:p>
            <a:r>
              <a:rPr lang="en-IN" dirty="0"/>
              <a:t>Two kinds of approaches to segmentation : discontinuity and similarity</a:t>
            </a:r>
          </a:p>
          <a:p>
            <a:r>
              <a:rPr lang="en-IN" dirty="0"/>
              <a:t>Region based segmentation is based on the connectivity of similar pixels in a region.</a:t>
            </a:r>
          </a:p>
          <a:p>
            <a:r>
              <a:rPr lang="en-IN" dirty="0"/>
              <a:t>1) Each region must be uniform </a:t>
            </a:r>
          </a:p>
          <a:p>
            <a:r>
              <a:rPr lang="en-IN" dirty="0"/>
              <a:t>2) Connectivity of pixels within the region is very important.</a:t>
            </a:r>
          </a:p>
          <a:p>
            <a:endParaRPr lang="en-IN" dirty="0"/>
          </a:p>
        </p:txBody>
      </p:sp>
      <p:sp>
        <p:nvSpPr>
          <p:cNvPr id="3" name="Slide Number Placeholder 2">
            <a:extLst>
              <a:ext uri="{FF2B5EF4-FFF2-40B4-BE49-F238E27FC236}">
                <a16:creationId xmlns:a16="http://schemas.microsoft.com/office/drawing/2014/main" id="{8F799758-C0D4-40D0-AF58-92F82DCB73C0}"/>
              </a:ext>
            </a:extLst>
          </p:cNvPr>
          <p:cNvSpPr>
            <a:spLocks noGrp="1"/>
          </p:cNvSpPr>
          <p:nvPr>
            <p:ph type="sldNum" sz="quarter" idx="12"/>
          </p:nvPr>
        </p:nvSpPr>
        <p:spPr/>
        <p:txBody>
          <a:bodyPr/>
          <a:lstStyle/>
          <a:p>
            <a:fld id="{99A2DBE6-2EA7-4168-938E-7949D8ACA9A2}" type="slidenum">
              <a:rPr lang="en-IN" smtClean="0"/>
              <a:t>7</a:t>
            </a:fld>
            <a:endParaRPr lang="en-IN"/>
          </a:p>
        </p:txBody>
      </p:sp>
    </p:spTree>
    <p:extLst>
      <p:ext uri="{BB962C8B-B14F-4D97-AF65-F5344CB8AC3E}">
        <p14:creationId xmlns:p14="http://schemas.microsoft.com/office/powerpoint/2010/main" val="606876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7B7BC-D61B-47E6-A20C-8BA120081FEB}"/>
              </a:ext>
            </a:extLst>
          </p:cNvPr>
          <p:cNvSpPr>
            <a:spLocks noGrp="1"/>
          </p:cNvSpPr>
          <p:nvPr>
            <p:ph type="title"/>
          </p:nvPr>
        </p:nvSpPr>
        <p:spPr/>
        <p:txBody>
          <a:bodyPr/>
          <a:lstStyle/>
          <a:p>
            <a:r>
              <a:rPr lang="en-IN" dirty="0"/>
              <a:t>Semantic segmentation:</a:t>
            </a:r>
          </a:p>
        </p:txBody>
      </p:sp>
      <p:pic>
        <p:nvPicPr>
          <p:cNvPr id="6" name="Content Placeholder 5">
            <a:extLst>
              <a:ext uri="{FF2B5EF4-FFF2-40B4-BE49-F238E27FC236}">
                <a16:creationId xmlns:a16="http://schemas.microsoft.com/office/drawing/2014/main" id="{32915973-A1BB-470E-8561-5486011421B6}"/>
              </a:ext>
            </a:extLst>
          </p:cNvPr>
          <p:cNvPicPr>
            <a:picLocks noGrp="1" noChangeAspect="1"/>
          </p:cNvPicPr>
          <p:nvPr>
            <p:ph sz="half" idx="1"/>
          </p:nvPr>
        </p:nvPicPr>
        <p:blipFill>
          <a:blip r:embed="rId2"/>
          <a:stretch>
            <a:fillRect/>
          </a:stretch>
        </p:blipFill>
        <p:spPr>
          <a:xfrm>
            <a:off x="5196" y="2410771"/>
            <a:ext cx="7462404" cy="3973540"/>
          </a:xfrm>
          <a:prstGeom prst="rect">
            <a:avLst/>
          </a:prstGeom>
        </p:spPr>
      </p:pic>
      <p:sp>
        <p:nvSpPr>
          <p:cNvPr id="4" name="Content Placeholder 3">
            <a:extLst>
              <a:ext uri="{FF2B5EF4-FFF2-40B4-BE49-F238E27FC236}">
                <a16:creationId xmlns:a16="http://schemas.microsoft.com/office/drawing/2014/main" id="{D38E021C-5343-4043-971E-E6E9572F1B5B}"/>
              </a:ext>
            </a:extLst>
          </p:cNvPr>
          <p:cNvSpPr>
            <a:spLocks noGrp="1"/>
          </p:cNvSpPr>
          <p:nvPr>
            <p:ph sz="half" idx="2"/>
          </p:nvPr>
        </p:nvSpPr>
        <p:spPr>
          <a:xfrm>
            <a:off x="7800974" y="2790825"/>
            <a:ext cx="4213971" cy="3352800"/>
          </a:xfrm>
        </p:spPr>
        <p:txBody>
          <a:bodyPr/>
          <a:lstStyle/>
          <a:p>
            <a:r>
              <a:rPr lang="en-IN" dirty="0"/>
              <a:t>Object detection led to semantic segmentation</a:t>
            </a:r>
          </a:p>
          <a:p>
            <a:r>
              <a:rPr lang="en-IN" dirty="0"/>
              <a:t>Silhouette</a:t>
            </a:r>
          </a:p>
          <a:p>
            <a:endParaRPr lang="en-IN" dirty="0"/>
          </a:p>
        </p:txBody>
      </p:sp>
      <p:sp>
        <p:nvSpPr>
          <p:cNvPr id="5" name="Slide Number Placeholder 4">
            <a:extLst>
              <a:ext uri="{FF2B5EF4-FFF2-40B4-BE49-F238E27FC236}">
                <a16:creationId xmlns:a16="http://schemas.microsoft.com/office/drawing/2014/main" id="{B17AFB01-73CD-4D7A-B62D-054E7D7247B1}"/>
              </a:ext>
            </a:extLst>
          </p:cNvPr>
          <p:cNvSpPr>
            <a:spLocks noGrp="1"/>
          </p:cNvSpPr>
          <p:nvPr>
            <p:ph type="sldNum" sz="quarter" idx="12"/>
          </p:nvPr>
        </p:nvSpPr>
        <p:spPr/>
        <p:txBody>
          <a:bodyPr/>
          <a:lstStyle/>
          <a:p>
            <a:fld id="{99A2DBE6-2EA7-4168-938E-7949D8ACA9A2}" type="slidenum">
              <a:rPr lang="en-IN" smtClean="0"/>
              <a:t>8</a:t>
            </a:fld>
            <a:endParaRPr lang="en-IN"/>
          </a:p>
        </p:txBody>
      </p:sp>
    </p:spTree>
    <p:extLst>
      <p:ext uri="{BB962C8B-B14F-4D97-AF65-F5344CB8AC3E}">
        <p14:creationId xmlns:p14="http://schemas.microsoft.com/office/powerpoint/2010/main" val="14201058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C6DB9D-5F2A-4C8F-AC51-6F52A0BE9632}"/>
              </a:ext>
            </a:extLst>
          </p:cNvPr>
          <p:cNvSpPr>
            <a:spLocks noGrp="1"/>
          </p:cNvSpPr>
          <p:nvPr>
            <p:ph type="title"/>
          </p:nvPr>
        </p:nvSpPr>
        <p:spPr>
          <a:xfrm>
            <a:off x="793004" y="518274"/>
            <a:ext cx="8761413" cy="706964"/>
          </a:xfrm>
        </p:spPr>
        <p:txBody>
          <a:bodyPr/>
          <a:lstStyle/>
          <a:p>
            <a:r>
              <a:rPr lang="en-IN" dirty="0"/>
              <a:t>Proposed methodology: Detectron2</a:t>
            </a:r>
          </a:p>
        </p:txBody>
      </p:sp>
      <p:sp>
        <p:nvSpPr>
          <p:cNvPr id="3" name="Content Placeholder 2">
            <a:extLst>
              <a:ext uri="{FF2B5EF4-FFF2-40B4-BE49-F238E27FC236}">
                <a16:creationId xmlns:a16="http://schemas.microsoft.com/office/drawing/2014/main" id="{070F656C-B3C7-46C2-9B3B-6983695582B3}"/>
              </a:ext>
            </a:extLst>
          </p:cNvPr>
          <p:cNvSpPr>
            <a:spLocks noGrp="1"/>
          </p:cNvSpPr>
          <p:nvPr>
            <p:ph idx="1"/>
          </p:nvPr>
        </p:nvSpPr>
        <p:spPr>
          <a:xfrm>
            <a:off x="390595" y="2352675"/>
            <a:ext cx="5480564" cy="4229100"/>
          </a:xfrm>
        </p:spPr>
        <p:txBody>
          <a:bodyPr>
            <a:normAutofit lnSpcReduction="10000"/>
          </a:bodyPr>
          <a:lstStyle/>
          <a:p>
            <a:r>
              <a:rPr lang="en-IN" dirty="0"/>
              <a:t>Detectron2 is combination of multiple techniques that perform different functionality such as box, mask, </a:t>
            </a:r>
            <a:r>
              <a:rPr lang="en-IN" dirty="0" err="1"/>
              <a:t>keypoint</a:t>
            </a:r>
            <a:r>
              <a:rPr lang="en-IN" dirty="0"/>
              <a:t>, </a:t>
            </a:r>
            <a:r>
              <a:rPr lang="en-IN" dirty="0" err="1"/>
              <a:t>densepose</a:t>
            </a:r>
            <a:r>
              <a:rPr lang="en-IN" dirty="0"/>
              <a:t> etc.</a:t>
            </a:r>
          </a:p>
          <a:p>
            <a:r>
              <a:rPr lang="en-IN" dirty="0"/>
              <a:t>RCNN: It just provides box.</a:t>
            </a:r>
          </a:p>
          <a:p>
            <a:r>
              <a:rPr lang="en-IN" dirty="0"/>
              <a:t>Mask-RCNN (Region- Convolutional Neural Network): It provides silhouette which is solid shape of single colour, with its edges matching the outline of the subject.</a:t>
            </a:r>
          </a:p>
          <a:p>
            <a:r>
              <a:rPr lang="en-IN" dirty="0"/>
              <a:t>Important python libraries used are pandas, NumPy , OpenCV framework</a:t>
            </a:r>
          </a:p>
          <a:p>
            <a:r>
              <a:rPr lang="en-IN" dirty="0"/>
              <a:t>Google Collaboratory for training purpose</a:t>
            </a:r>
          </a:p>
          <a:p>
            <a:r>
              <a:rPr lang="en-IN" dirty="0"/>
              <a:t>Block diagram of proposed methodology </a:t>
            </a:r>
          </a:p>
        </p:txBody>
      </p:sp>
      <p:sp>
        <p:nvSpPr>
          <p:cNvPr id="4" name="Slide Number Placeholder 3">
            <a:extLst>
              <a:ext uri="{FF2B5EF4-FFF2-40B4-BE49-F238E27FC236}">
                <a16:creationId xmlns:a16="http://schemas.microsoft.com/office/drawing/2014/main" id="{9378AE87-0196-4951-A70C-CDBF64B84833}"/>
              </a:ext>
            </a:extLst>
          </p:cNvPr>
          <p:cNvSpPr>
            <a:spLocks noGrp="1"/>
          </p:cNvSpPr>
          <p:nvPr>
            <p:ph type="sldNum" sz="quarter" idx="12"/>
          </p:nvPr>
        </p:nvSpPr>
        <p:spPr/>
        <p:txBody>
          <a:bodyPr/>
          <a:lstStyle/>
          <a:p>
            <a:fld id="{99A2DBE6-2EA7-4168-938E-7949D8ACA9A2}" type="slidenum">
              <a:rPr lang="en-IN" smtClean="0"/>
              <a:t>9</a:t>
            </a:fld>
            <a:endParaRPr lang="en-IN"/>
          </a:p>
        </p:txBody>
      </p:sp>
      <p:pic>
        <p:nvPicPr>
          <p:cNvPr id="1026" name="Picture 2">
            <a:extLst>
              <a:ext uri="{FF2B5EF4-FFF2-40B4-BE49-F238E27FC236}">
                <a16:creationId xmlns:a16="http://schemas.microsoft.com/office/drawing/2014/main" id="{B6C6FCC6-3009-4EB3-B20E-1994D01134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71159" y="2352675"/>
            <a:ext cx="5844592" cy="3987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8037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TM02900722[[fn=Ion Boardroom]]</Template>
  <TotalTime>5368</TotalTime>
  <Words>1348</Words>
  <Application>Microsoft Office PowerPoint</Application>
  <PresentationFormat>Widescreen</PresentationFormat>
  <Paragraphs>156</Paragraphs>
  <Slides>18</Slides>
  <Notes>8</Notes>
  <HiddenSlides>1</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Arial</vt:lpstr>
      <vt:lpstr>Calibri</vt:lpstr>
      <vt:lpstr>Century Gothic</vt:lpstr>
      <vt:lpstr>Wingdings 3</vt:lpstr>
      <vt:lpstr>Ion Boardroom</vt:lpstr>
      <vt:lpstr>Tongue image analysis using deep learning in Ayurveda Wellbeing Applications. Worked on this project with Atreya Innovations for 6 months </vt:lpstr>
      <vt:lpstr>Content</vt:lpstr>
      <vt:lpstr>Project Objective and Introduction</vt:lpstr>
      <vt:lpstr>Project Objective and Introduction</vt:lpstr>
      <vt:lpstr>Project Objective and Introduction</vt:lpstr>
      <vt:lpstr>Tongue-based analysis in Ayurveda:</vt:lpstr>
      <vt:lpstr>Image Segmentation : </vt:lpstr>
      <vt:lpstr>Semantic segmentation:</vt:lpstr>
      <vt:lpstr>Proposed methodology: Detectron2</vt:lpstr>
      <vt:lpstr>Mask R-CNN:</vt:lpstr>
      <vt:lpstr>History of Detectron2 :</vt:lpstr>
      <vt:lpstr>The Lola app:</vt:lpstr>
      <vt:lpstr>Data</vt:lpstr>
      <vt:lpstr>Pre-processing:</vt:lpstr>
      <vt:lpstr>Result and discussion :</vt:lpstr>
      <vt:lpstr>Segmentation metric:</vt:lpstr>
      <vt:lpstr>Crack detection</vt:lpstr>
      <vt:lpstr>Conclusion &amp; Future scope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Final Presentation</dc:title>
  <dc:creator>salunkhesayali20@gmail.com</dc:creator>
  <cp:lastModifiedBy>say sal</cp:lastModifiedBy>
  <cp:revision>214</cp:revision>
  <dcterms:created xsi:type="dcterms:W3CDTF">2021-06-07T18:04:31Z</dcterms:created>
  <dcterms:modified xsi:type="dcterms:W3CDTF">2021-12-13T10:39:40Z</dcterms:modified>
</cp:coreProperties>
</file>